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0"/>
  </p:notesMasterIdLst>
  <p:sldIdLst>
    <p:sldId id="260" r:id="rId2"/>
    <p:sldId id="736" r:id="rId3"/>
    <p:sldId id="729" r:id="rId4"/>
    <p:sldId id="674" r:id="rId5"/>
    <p:sldId id="669" r:id="rId6"/>
    <p:sldId id="671" r:id="rId7"/>
    <p:sldId id="720" r:id="rId8"/>
    <p:sldId id="721" r:id="rId9"/>
    <p:sldId id="722" r:id="rId10"/>
    <p:sldId id="723" r:id="rId11"/>
    <p:sldId id="724" r:id="rId12"/>
    <p:sldId id="670" r:id="rId13"/>
    <p:sldId id="672" r:id="rId14"/>
    <p:sldId id="673" r:id="rId15"/>
    <p:sldId id="676" r:id="rId16"/>
    <p:sldId id="677" r:id="rId17"/>
    <p:sldId id="678" r:id="rId18"/>
    <p:sldId id="680" r:id="rId19"/>
    <p:sldId id="707" r:id="rId20"/>
    <p:sldId id="708" r:id="rId21"/>
    <p:sldId id="709" r:id="rId22"/>
    <p:sldId id="710" r:id="rId23"/>
    <p:sldId id="711" r:id="rId24"/>
    <p:sldId id="712" r:id="rId25"/>
    <p:sldId id="713" r:id="rId26"/>
    <p:sldId id="714" r:id="rId27"/>
    <p:sldId id="715" r:id="rId28"/>
    <p:sldId id="681" r:id="rId29"/>
    <p:sldId id="718" r:id="rId30"/>
    <p:sldId id="687" r:id="rId31"/>
    <p:sldId id="692" r:id="rId32"/>
    <p:sldId id="719" r:id="rId33"/>
    <p:sldId id="682" r:id="rId34"/>
    <p:sldId id="684" r:id="rId35"/>
    <p:sldId id="683" r:id="rId36"/>
    <p:sldId id="685" r:id="rId37"/>
    <p:sldId id="686" r:id="rId38"/>
    <p:sldId id="688" r:id="rId39"/>
    <p:sldId id="770" r:id="rId40"/>
    <p:sldId id="771" r:id="rId41"/>
    <p:sldId id="772" r:id="rId42"/>
    <p:sldId id="773" r:id="rId43"/>
    <p:sldId id="774" r:id="rId44"/>
    <p:sldId id="775" r:id="rId45"/>
    <p:sldId id="776" r:id="rId46"/>
    <p:sldId id="777" r:id="rId47"/>
    <p:sldId id="778" r:id="rId48"/>
    <p:sldId id="779" r:id="rId49"/>
    <p:sldId id="780" r:id="rId50"/>
    <p:sldId id="781" r:id="rId51"/>
    <p:sldId id="782" r:id="rId52"/>
    <p:sldId id="783" r:id="rId53"/>
    <p:sldId id="784" r:id="rId54"/>
    <p:sldId id="785" r:id="rId55"/>
    <p:sldId id="786" r:id="rId56"/>
    <p:sldId id="787" r:id="rId57"/>
    <p:sldId id="788" r:id="rId58"/>
    <p:sldId id="789" r:id="rId59"/>
    <p:sldId id="790" r:id="rId60"/>
    <p:sldId id="791" r:id="rId61"/>
    <p:sldId id="792" r:id="rId62"/>
    <p:sldId id="793" r:id="rId63"/>
    <p:sldId id="794" r:id="rId64"/>
    <p:sldId id="795" r:id="rId65"/>
    <p:sldId id="796" r:id="rId66"/>
    <p:sldId id="797" r:id="rId67"/>
    <p:sldId id="798" r:id="rId68"/>
    <p:sldId id="799" r:id="rId69"/>
    <p:sldId id="800" r:id="rId70"/>
    <p:sldId id="801" r:id="rId71"/>
    <p:sldId id="802" r:id="rId72"/>
    <p:sldId id="803" r:id="rId73"/>
    <p:sldId id="804" r:id="rId74"/>
    <p:sldId id="805" r:id="rId75"/>
    <p:sldId id="806" r:id="rId76"/>
    <p:sldId id="807" r:id="rId77"/>
    <p:sldId id="808" r:id="rId78"/>
    <p:sldId id="809" r:id="rId7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Özge KAĞNICI" initials="ÖK" lastIdx="1" clrIdx="0">
    <p:extLst>
      <p:ext uri="{19B8F6BF-5375-455C-9EA6-DF929625EA0E}">
        <p15:presenceInfo xmlns:p15="http://schemas.microsoft.com/office/powerpoint/2012/main" userId="S-1-5-21-2343856482-987024538-4074537411-13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64" autoAdjust="0"/>
    <p:restoredTop sz="86768" autoAdjust="0"/>
  </p:normalViewPr>
  <p:slideViewPr>
    <p:cSldViewPr snapToGrid="0">
      <p:cViewPr varScale="1">
        <p:scale>
          <a:sx n="71" d="100"/>
          <a:sy n="71" d="100"/>
        </p:scale>
        <p:origin x="1123" y="62"/>
      </p:cViewPr>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diagrams/_rels/data4.xml.rels><?xml version="1.0" encoding="UTF-8" standalone="yes"?>
<Relationships xmlns="http://schemas.openxmlformats.org/package/2006/relationships"><Relationship Id="rId1" Type="http://schemas.openxmlformats.org/officeDocument/2006/relationships/hyperlink" Target="KURAKCIL-PEYZAJ-UYGULAMA-REHBERI.pdf"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KURAKCIL-PEYZAJ-UYGULAMA-REHBERI.pdf"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79C819-7B8C-4EC8-A1DC-B4383CDC8A25}"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tr-TR"/>
        </a:p>
      </dgm:t>
    </dgm:pt>
    <dgm:pt modelId="{5D14369F-4BAB-468D-9C76-14B956917BB6}">
      <dgm:prSet phldrT="[Metin]" custT="1"/>
      <dgm:spPr/>
      <dgm:t>
        <a:bodyPr/>
        <a:lstStyle/>
        <a:p>
          <a:r>
            <a:rPr lang="tr-TR" sz="1600" b="1" dirty="0"/>
            <a:t>Mevcut ve planlanan su kullanım durumu</a:t>
          </a:r>
        </a:p>
      </dgm:t>
    </dgm:pt>
    <dgm:pt modelId="{1D0769E6-4A3D-4A99-A53D-681F2DA13C3E}" type="parTrans" cxnId="{9D6B786D-BED6-41CF-86F7-4730ECC0969F}">
      <dgm:prSet/>
      <dgm:spPr/>
      <dgm:t>
        <a:bodyPr/>
        <a:lstStyle/>
        <a:p>
          <a:endParaRPr lang="tr-TR" sz="1600"/>
        </a:p>
      </dgm:t>
    </dgm:pt>
    <dgm:pt modelId="{E22630A0-3080-4962-8E0E-FCF2A67EBE42}" type="sibTrans" cxnId="{9D6B786D-BED6-41CF-86F7-4730ECC0969F}">
      <dgm:prSet/>
      <dgm:spPr/>
      <dgm:t>
        <a:bodyPr/>
        <a:lstStyle/>
        <a:p>
          <a:endParaRPr lang="tr-TR" sz="1600"/>
        </a:p>
      </dgm:t>
    </dgm:pt>
    <dgm:pt modelId="{B75530F3-9894-4CD3-B89B-3AD2B18402F7}">
      <dgm:prSet phldrT="[Metin]" custT="1"/>
      <dgm:spPr/>
      <dgm:t>
        <a:bodyPr/>
        <a:lstStyle/>
        <a:p>
          <a:r>
            <a:rPr lang="tr-TR" sz="1600" b="1"/>
            <a:t>Suyun verimli kullanımına ilişkin mevcut uygulamalar</a:t>
          </a:r>
          <a:endParaRPr lang="tr-TR" sz="1600" b="1" dirty="0"/>
        </a:p>
      </dgm:t>
    </dgm:pt>
    <dgm:pt modelId="{B49DD5D4-342B-48FE-A956-D2DC2D2CD6E1}" type="parTrans" cxnId="{0C47D543-ADA5-4FB8-B4C3-93E33F053CE8}">
      <dgm:prSet/>
      <dgm:spPr/>
      <dgm:t>
        <a:bodyPr/>
        <a:lstStyle/>
        <a:p>
          <a:endParaRPr lang="tr-TR" sz="1600"/>
        </a:p>
      </dgm:t>
    </dgm:pt>
    <dgm:pt modelId="{C90F946D-6A90-4912-9893-ECF374AA3A8F}" type="sibTrans" cxnId="{0C47D543-ADA5-4FB8-B4C3-93E33F053CE8}">
      <dgm:prSet/>
      <dgm:spPr/>
      <dgm:t>
        <a:bodyPr/>
        <a:lstStyle/>
        <a:p>
          <a:endParaRPr lang="tr-TR" sz="1600"/>
        </a:p>
      </dgm:t>
    </dgm:pt>
    <dgm:pt modelId="{53FB2CB9-4103-48C4-979D-BBDD363933BA}">
      <dgm:prSet phldrT="[Metin]" custT="1"/>
      <dgm:spPr/>
      <dgm:t>
        <a:bodyPr/>
        <a:lstStyle/>
        <a:p>
          <a:r>
            <a:rPr lang="tr-TR" sz="1600" b="1"/>
            <a:t>Su verimliliği hedefleri ve hedeflere ulaşılması için gerekli tedbirler</a:t>
          </a:r>
          <a:endParaRPr lang="tr-TR" sz="1600" b="1" dirty="0"/>
        </a:p>
      </dgm:t>
    </dgm:pt>
    <dgm:pt modelId="{7C843796-26B9-4427-B109-E72D6B5AAE31}" type="parTrans" cxnId="{70C2C684-365B-4332-8D49-E1A90E62806B}">
      <dgm:prSet/>
      <dgm:spPr/>
      <dgm:t>
        <a:bodyPr/>
        <a:lstStyle/>
        <a:p>
          <a:endParaRPr lang="tr-TR" sz="1600"/>
        </a:p>
      </dgm:t>
    </dgm:pt>
    <dgm:pt modelId="{5047CEC6-F8B3-4259-93EC-2DD4A410F530}" type="sibTrans" cxnId="{70C2C684-365B-4332-8D49-E1A90E62806B}">
      <dgm:prSet/>
      <dgm:spPr/>
      <dgm:t>
        <a:bodyPr/>
        <a:lstStyle/>
        <a:p>
          <a:endParaRPr lang="tr-TR" sz="1600"/>
        </a:p>
      </dgm:t>
    </dgm:pt>
    <dgm:pt modelId="{AD22FDF8-70D4-4AA3-908C-1D6641D046A4}">
      <dgm:prSet custT="1"/>
      <dgm:spPr/>
      <dgm:t>
        <a:bodyPr/>
        <a:lstStyle/>
        <a:p>
          <a:r>
            <a:rPr lang="tr-TR" sz="1600" b="1"/>
            <a:t>Su verimliliği tedbirlerinin uygulanmasına ilişkin insan kaynağı, finansman, teknoloji ve benzeri ihtiyaçların belirlenmesi</a:t>
          </a:r>
          <a:endParaRPr lang="tr-TR" sz="1600" b="1" dirty="0"/>
        </a:p>
      </dgm:t>
    </dgm:pt>
    <dgm:pt modelId="{D67ACFF8-17CC-434D-88B9-B594762A586C}" type="parTrans" cxnId="{89F1A3B9-4033-4F80-8969-3C1E08CA1092}">
      <dgm:prSet/>
      <dgm:spPr/>
      <dgm:t>
        <a:bodyPr/>
        <a:lstStyle/>
        <a:p>
          <a:endParaRPr lang="tr-TR" sz="1600"/>
        </a:p>
      </dgm:t>
    </dgm:pt>
    <dgm:pt modelId="{8C1F16A1-BCEA-4AE6-ABBD-B787FC2E051F}" type="sibTrans" cxnId="{89F1A3B9-4033-4F80-8969-3C1E08CA1092}">
      <dgm:prSet/>
      <dgm:spPr/>
      <dgm:t>
        <a:bodyPr/>
        <a:lstStyle/>
        <a:p>
          <a:endParaRPr lang="tr-TR" sz="1600"/>
        </a:p>
      </dgm:t>
    </dgm:pt>
    <dgm:pt modelId="{E90D6BBB-AFAF-4951-89C6-70817CA92183}">
      <dgm:prSet custT="1"/>
      <dgm:spPr/>
      <dgm:t>
        <a:bodyPr/>
        <a:lstStyle/>
        <a:p>
          <a:r>
            <a:rPr lang="tr-TR" sz="1600" b="1"/>
            <a:t>Eğitim ihtiyacı ve planlaması</a:t>
          </a:r>
          <a:endParaRPr lang="tr-TR" sz="1600" b="1" dirty="0"/>
        </a:p>
      </dgm:t>
    </dgm:pt>
    <dgm:pt modelId="{545A7677-F830-4759-A39B-23DCA014A053}" type="parTrans" cxnId="{C348A060-082B-4B3F-8D57-162DF25C0E56}">
      <dgm:prSet/>
      <dgm:spPr/>
      <dgm:t>
        <a:bodyPr/>
        <a:lstStyle/>
        <a:p>
          <a:endParaRPr lang="tr-TR" sz="1600"/>
        </a:p>
      </dgm:t>
    </dgm:pt>
    <dgm:pt modelId="{6DB524B8-5C05-466D-9C63-735E2292E464}" type="sibTrans" cxnId="{C348A060-082B-4B3F-8D57-162DF25C0E56}">
      <dgm:prSet/>
      <dgm:spPr/>
      <dgm:t>
        <a:bodyPr/>
        <a:lstStyle/>
        <a:p>
          <a:endParaRPr lang="tr-TR" sz="1600"/>
        </a:p>
      </dgm:t>
    </dgm:pt>
    <dgm:pt modelId="{1AB64BF8-8441-4B69-9094-2C22AE9E247C}" type="pres">
      <dgm:prSet presAssocID="{F279C819-7B8C-4EC8-A1DC-B4383CDC8A25}" presName="Name0" presStyleCnt="0">
        <dgm:presLayoutVars>
          <dgm:chMax val="7"/>
          <dgm:chPref val="7"/>
          <dgm:dir/>
        </dgm:presLayoutVars>
      </dgm:prSet>
      <dgm:spPr/>
    </dgm:pt>
    <dgm:pt modelId="{E255001C-5076-46EB-86B7-96DBB5524689}" type="pres">
      <dgm:prSet presAssocID="{F279C819-7B8C-4EC8-A1DC-B4383CDC8A25}" presName="Name1" presStyleCnt="0"/>
      <dgm:spPr/>
    </dgm:pt>
    <dgm:pt modelId="{667195EF-E7A3-4333-B514-694F0158FC97}" type="pres">
      <dgm:prSet presAssocID="{F279C819-7B8C-4EC8-A1DC-B4383CDC8A25}" presName="cycle" presStyleCnt="0"/>
      <dgm:spPr/>
    </dgm:pt>
    <dgm:pt modelId="{A2D3FA7D-8C97-45B8-93D0-2C5015A3FCA8}" type="pres">
      <dgm:prSet presAssocID="{F279C819-7B8C-4EC8-A1DC-B4383CDC8A25}" presName="srcNode" presStyleLbl="node1" presStyleIdx="0" presStyleCnt="5"/>
      <dgm:spPr/>
    </dgm:pt>
    <dgm:pt modelId="{783117A8-E51B-461E-B698-9B014AC28CAF}" type="pres">
      <dgm:prSet presAssocID="{F279C819-7B8C-4EC8-A1DC-B4383CDC8A25}" presName="conn" presStyleLbl="parChTrans1D2" presStyleIdx="0" presStyleCnt="1"/>
      <dgm:spPr/>
    </dgm:pt>
    <dgm:pt modelId="{6F340349-C928-432E-B2D7-E32EB4653C40}" type="pres">
      <dgm:prSet presAssocID="{F279C819-7B8C-4EC8-A1DC-B4383CDC8A25}" presName="extraNode" presStyleLbl="node1" presStyleIdx="0" presStyleCnt="5"/>
      <dgm:spPr/>
    </dgm:pt>
    <dgm:pt modelId="{E3366C3D-01E2-4DCD-B0AC-B2C0E00902EE}" type="pres">
      <dgm:prSet presAssocID="{F279C819-7B8C-4EC8-A1DC-B4383CDC8A25}" presName="dstNode" presStyleLbl="node1" presStyleIdx="0" presStyleCnt="5"/>
      <dgm:spPr/>
    </dgm:pt>
    <dgm:pt modelId="{5C06CBD5-9DC4-42CB-9383-A79CAD361F12}" type="pres">
      <dgm:prSet presAssocID="{5D14369F-4BAB-468D-9C76-14B956917BB6}" presName="text_1" presStyleLbl="node1" presStyleIdx="0" presStyleCnt="5">
        <dgm:presLayoutVars>
          <dgm:bulletEnabled val="1"/>
        </dgm:presLayoutVars>
      </dgm:prSet>
      <dgm:spPr/>
    </dgm:pt>
    <dgm:pt modelId="{B8120566-ED9D-4FC3-8C95-45B2B139E5B9}" type="pres">
      <dgm:prSet presAssocID="{5D14369F-4BAB-468D-9C76-14B956917BB6}" presName="accent_1" presStyleCnt="0"/>
      <dgm:spPr/>
    </dgm:pt>
    <dgm:pt modelId="{FA2018F4-3D57-4A64-A78C-683E3CF35ABB}" type="pres">
      <dgm:prSet presAssocID="{5D14369F-4BAB-468D-9C76-14B956917BB6}" presName="accentRepeatNode" presStyleLbl="solidFgAcc1" presStyleIdx="0" presStyleCnt="5"/>
      <dgm:spPr/>
    </dgm:pt>
    <dgm:pt modelId="{664DA91D-1D44-45ED-81F3-26CC72A68007}" type="pres">
      <dgm:prSet presAssocID="{B75530F3-9894-4CD3-B89B-3AD2B18402F7}" presName="text_2" presStyleLbl="node1" presStyleIdx="1" presStyleCnt="5">
        <dgm:presLayoutVars>
          <dgm:bulletEnabled val="1"/>
        </dgm:presLayoutVars>
      </dgm:prSet>
      <dgm:spPr/>
    </dgm:pt>
    <dgm:pt modelId="{1FB373D5-7B35-481A-903E-04C63E3C1973}" type="pres">
      <dgm:prSet presAssocID="{B75530F3-9894-4CD3-B89B-3AD2B18402F7}" presName="accent_2" presStyleCnt="0"/>
      <dgm:spPr/>
    </dgm:pt>
    <dgm:pt modelId="{08CBDC79-E96E-4CB5-B553-300DA5F1D407}" type="pres">
      <dgm:prSet presAssocID="{B75530F3-9894-4CD3-B89B-3AD2B18402F7}" presName="accentRepeatNode" presStyleLbl="solidFgAcc1" presStyleIdx="1" presStyleCnt="5"/>
      <dgm:spPr/>
    </dgm:pt>
    <dgm:pt modelId="{228BD360-D0B9-4802-8D53-A0251F8B5957}" type="pres">
      <dgm:prSet presAssocID="{53FB2CB9-4103-48C4-979D-BBDD363933BA}" presName="text_3" presStyleLbl="node1" presStyleIdx="2" presStyleCnt="5">
        <dgm:presLayoutVars>
          <dgm:bulletEnabled val="1"/>
        </dgm:presLayoutVars>
      </dgm:prSet>
      <dgm:spPr/>
    </dgm:pt>
    <dgm:pt modelId="{F364C374-2F16-4303-AFD1-5A954E9014C8}" type="pres">
      <dgm:prSet presAssocID="{53FB2CB9-4103-48C4-979D-BBDD363933BA}" presName="accent_3" presStyleCnt="0"/>
      <dgm:spPr/>
    </dgm:pt>
    <dgm:pt modelId="{DF0DC873-D326-4CAA-AED6-0DF9EBE0BD73}" type="pres">
      <dgm:prSet presAssocID="{53FB2CB9-4103-48C4-979D-BBDD363933BA}" presName="accentRepeatNode" presStyleLbl="solidFgAcc1" presStyleIdx="2" presStyleCnt="5"/>
      <dgm:spPr/>
    </dgm:pt>
    <dgm:pt modelId="{4A0B9B44-3481-4E98-80E2-5C4DBC32F77A}" type="pres">
      <dgm:prSet presAssocID="{AD22FDF8-70D4-4AA3-908C-1D6641D046A4}" presName="text_4" presStyleLbl="node1" presStyleIdx="3" presStyleCnt="5">
        <dgm:presLayoutVars>
          <dgm:bulletEnabled val="1"/>
        </dgm:presLayoutVars>
      </dgm:prSet>
      <dgm:spPr/>
    </dgm:pt>
    <dgm:pt modelId="{B5CB7BE3-4C4F-49AE-9ACF-DDC39D9BA722}" type="pres">
      <dgm:prSet presAssocID="{AD22FDF8-70D4-4AA3-908C-1D6641D046A4}" presName="accent_4" presStyleCnt="0"/>
      <dgm:spPr/>
    </dgm:pt>
    <dgm:pt modelId="{39B1874B-9404-49E5-874F-BDDD02B8EE03}" type="pres">
      <dgm:prSet presAssocID="{AD22FDF8-70D4-4AA3-908C-1D6641D046A4}" presName="accentRepeatNode" presStyleLbl="solidFgAcc1" presStyleIdx="3" presStyleCnt="5"/>
      <dgm:spPr/>
    </dgm:pt>
    <dgm:pt modelId="{966526A0-ADB8-4DCE-91B4-40829E622F9F}" type="pres">
      <dgm:prSet presAssocID="{E90D6BBB-AFAF-4951-89C6-70817CA92183}" presName="text_5" presStyleLbl="node1" presStyleIdx="4" presStyleCnt="5">
        <dgm:presLayoutVars>
          <dgm:bulletEnabled val="1"/>
        </dgm:presLayoutVars>
      </dgm:prSet>
      <dgm:spPr/>
    </dgm:pt>
    <dgm:pt modelId="{9CFFD981-7856-42F0-8F13-9465A02AB391}" type="pres">
      <dgm:prSet presAssocID="{E90D6BBB-AFAF-4951-89C6-70817CA92183}" presName="accent_5" presStyleCnt="0"/>
      <dgm:spPr/>
    </dgm:pt>
    <dgm:pt modelId="{ADA9F7F0-CC50-4A34-9B32-BEFCDBE100E1}" type="pres">
      <dgm:prSet presAssocID="{E90D6BBB-AFAF-4951-89C6-70817CA92183}" presName="accentRepeatNode" presStyleLbl="solidFgAcc1" presStyleIdx="4" presStyleCnt="5"/>
      <dgm:spPr/>
    </dgm:pt>
  </dgm:ptLst>
  <dgm:cxnLst>
    <dgm:cxn modelId="{AADFAB06-9041-49C2-931B-2F1E69C38B70}" type="presOf" srcId="{AD22FDF8-70D4-4AA3-908C-1D6641D046A4}" destId="{4A0B9B44-3481-4E98-80E2-5C4DBC32F77A}" srcOrd="0" destOrd="0" presId="urn:microsoft.com/office/officeart/2008/layout/VerticalCurvedList"/>
    <dgm:cxn modelId="{1E546425-7CB1-457C-B4A4-274314ACD96F}" type="presOf" srcId="{B75530F3-9894-4CD3-B89B-3AD2B18402F7}" destId="{664DA91D-1D44-45ED-81F3-26CC72A68007}" srcOrd="0" destOrd="0" presId="urn:microsoft.com/office/officeart/2008/layout/VerticalCurvedList"/>
    <dgm:cxn modelId="{14FDB829-956F-4BB3-9470-8025E8BD57AF}" type="presOf" srcId="{E90D6BBB-AFAF-4951-89C6-70817CA92183}" destId="{966526A0-ADB8-4DCE-91B4-40829E622F9F}" srcOrd="0" destOrd="0" presId="urn:microsoft.com/office/officeart/2008/layout/VerticalCurvedList"/>
    <dgm:cxn modelId="{72B24E38-52BA-4A38-A38B-1CB027B2388B}" type="presOf" srcId="{5D14369F-4BAB-468D-9C76-14B956917BB6}" destId="{5C06CBD5-9DC4-42CB-9383-A79CAD361F12}" srcOrd="0" destOrd="0" presId="urn:microsoft.com/office/officeart/2008/layout/VerticalCurvedList"/>
    <dgm:cxn modelId="{C348A060-082B-4B3F-8D57-162DF25C0E56}" srcId="{F279C819-7B8C-4EC8-A1DC-B4383CDC8A25}" destId="{E90D6BBB-AFAF-4951-89C6-70817CA92183}" srcOrd="4" destOrd="0" parTransId="{545A7677-F830-4759-A39B-23DCA014A053}" sibTransId="{6DB524B8-5C05-466D-9C63-735E2292E464}"/>
    <dgm:cxn modelId="{0C47D543-ADA5-4FB8-B4C3-93E33F053CE8}" srcId="{F279C819-7B8C-4EC8-A1DC-B4383CDC8A25}" destId="{B75530F3-9894-4CD3-B89B-3AD2B18402F7}" srcOrd="1" destOrd="0" parTransId="{B49DD5D4-342B-48FE-A956-D2DC2D2CD6E1}" sibTransId="{C90F946D-6A90-4912-9893-ECF374AA3A8F}"/>
    <dgm:cxn modelId="{9D6B786D-BED6-41CF-86F7-4730ECC0969F}" srcId="{F279C819-7B8C-4EC8-A1DC-B4383CDC8A25}" destId="{5D14369F-4BAB-468D-9C76-14B956917BB6}" srcOrd="0" destOrd="0" parTransId="{1D0769E6-4A3D-4A99-A53D-681F2DA13C3E}" sibTransId="{E22630A0-3080-4962-8E0E-FCF2A67EBE42}"/>
    <dgm:cxn modelId="{70C2C684-365B-4332-8D49-E1A90E62806B}" srcId="{F279C819-7B8C-4EC8-A1DC-B4383CDC8A25}" destId="{53FB2CB9-4103-48C4-979D-BBDD363933BA}" srcOrd="2" destOrd="0" parTransId="{7C843796-26B9-4427-B109-E72D6B5AAE31}" sibTransId="{5047CEC6-F8B3-4259-93EC-2DD4A410F530}"/>
    <dgm:cxn modelId="{322A16B5-D5A8-4FB3-A160-8886B1ED315D}" type="presOf" srcId="{53FB2CB9-4103-48C4-979D-BBDD363933BA}" destId="{228BD360-D0B9-4802-8D53-A0251F8B5957}" srcOrd="0" destOrd="0" presId="urn:microsoft.com/office/officeart/2008/layout/VerticalCurvedList"/>
    <dgm:cxn modelId="{89F1A3B9-4033-4F80-8969-3C1E08CA1092}" srcId="{F279C819-7B8C-4EC8-A1DC-B4383CDC8A25}" destId="{AD22FDF8-70D4-4AA3-908C-1D6641D046A4}" srcOrd="3" destOrd="0" parTransId="{D67ACFF8-17CC-434D-88B9-B594762A586C}" sibTransId="{8C1F16A1-BCEA-4AE6-ABBD-B787FC2E051F}"/>
    <dgm:cxn modelId="{10FA02C2-9019-40E3-ADD8-858CFC28CE68}" type="presOf" srcId="{E22630A0-3080-4962-8E0E-FCF2A67EBE42}" destId="{783117A8-E51B-461E-B698-9B014AC28CAF}" srcOrd="0" destOrd="0" presId="urn:microsoft.com/office/officeart/2008/layout/VerticalCurvedList"/>
    <dgm:cxn modelId="{BA991BCD-9262-4857-85C5-2AC93DE6F6C5}" type="presOf" srcId="{F279C819-7B8C-4EC8-A1DC-B4383CDC8A25}" destId="{1AB64BF8-8441-4B69-9094-2C22AE9E247C}" srcOrd="0" destOrd="0" presId="urn:microsoft.com/office/officeart/2008/layout/VerticalCurvedList"/>
    <dgm:cxn modelId="{61336875-CCCB-4A76-B087-A391E66C18A1}" type="presParOf" srcId="{1AB64BF8-8441-4B69-9094-2C22AE9E247C}" destId="{E255001C-5076-46EB-86B7-96DBB5524689}" srcOrd="0" destOrd="0" presId="urn:microsoft.com/office/officeart/2008/layout/VerticalCurvedList"/>
    <dgm:cxn modelId="{DA3F1DC5-1B53-4861-A4CD-CD4207ED2CFC}" type="presParOf" srcId="{E255001C-5076-46EB-86B7-96DBB5524689}" destId="{667195EF-E7A3-4333-B514-694F0158FC97}" srcOrd="0" destOrd="0" presId="urn:microsoft.com/office/officeart/2008/layout/VerticalCurvedList"/>
    <dgm:cxn modelId="{F95A3CC5-5629-4684-B832-CA77981B3064}" type="presParOf" srcId="{667195EF-E7A3-4333-B514-694F0158FC97}" destId="{A2D3FA7D-8C97-45B8-93D0-2C5015A3FCA8}" srcOrd="0" destOrd="0" presId="urn:microsoft.com/office/officeart/2008/layout/VerticalCurvedList"/>
    <dgm:cxn modelId="{3B0E1015-6CDD-4180-B792-6EF72FF345CA}" type="presParOf" srcId="{667195EF-E7A3-4333-B514-694F0158FC97}" destId="{783117A8-E51B-461E-B698-9B014AC28CAF}" srcOrd="1" destOrd="0" presId="urn:microsoft.com/office/officeart/2008/layout/VerticalCurvedList"/>
    <dgm:cxn modelId="{3610D55F-76F5-4E31-9FAF-E762B33D7EAF}" type="presParOf" srcId="{667195EF-E7A3-4333-B514-694F0158FC97}" destId="{6F340349-C928-432E-B2D7-E32EB4653C40}" srcOrd="2" destOrd="0" presId="urn:microsoft.com/office/officeart/2008/layout/VerticalCurvedList"/>
    <dgm:cxn modelId="{763D6C8C-E463-4B66-B5AF-2386654E9AA2}" type="presParOf" srcId="{667195EF-E7A3-4333-B514-694F0158FC97}" destId="{E3366C3D-01E2-4DCD-B0AC-B2C0E00902EE}" srcOrd="3" destOrd="0" presId="urn:microsoft.com/office/officeart/2008/layout/VerticalCurvedList"/>
    <dgm:cxn modelId="{D5588342-186F-4170-90A6-33FF1B80B35A}" type="presParOf" srcId="{E255001C-5076-46EB-86B7-96DBB5524689}" destId="{5C06CBD5-9DC4-42CB-9383-A79CAD361F12}" srcOrd="1" destOrd="0" presId="urn:microsoft.com/office/officeart/2008/layout/VerticalCurvedList"/>
    <dgm:cxn modelId="{50A98CC1-6BA0-4CFF-8157-0D6B5D295564}" type="presParOf" srcId="{E255001C-5076-46EB-86B7-96DBB5524689}" destId="{B8120566-ED9D-4FC3-8C95-45B2B139E5B9}" srcOrd="2" destOrd="0" presId="urn:microsoft.com/office/officeart/2008/layout/VerticalCurvedList"/>
    <dgm:cxn modelId="{58BB6988-46A0-4580-9FFE-CEA0BC49600B}" type="presParOf" srcId="{B8120566-ED9D-4FC3-8C95-45B2B139E5B9}" destId="{FA2018F4-3D57-4A64-A78C-683E3CF35ABB}" srcOrd="0" destOrd="0" presId="urn:microsoft.com/office/officeart/2008/layout/VerticalCurvedList"/>
    <dgm:cxn modelId="{E662F58D-7C9B-4265-BE1F-A580CB87CEE6}" type="presParOf" srcId="{E255001C-5076-46EB-86B7-96DBB5524689}" destId="{664DA91D-1D44-45ED-81F3-26CC72A68007}" srcOrd="3" destOrd="0" presId="urn:microsoft.com/office/officeart/2008/layout/VerticalCurvedList"/>
    <dgm:cxn modelId="{2E95841C-9149-449D-A11F-78DEBC2BA0A2}" type="presParOf" srcId="{E255001C-5076-46EB-86B7-96DBB5524689}" destId="{1FB373D5-7B35-481A-903E-04C63E3C1973}" srcOrd="4" destOrd="0" presId="urn:microsoft.com/office/officeart/2008/layout/VerticalCurvedList"/>
    <dgm:cxn modelId="{F1B3B848-C28C-4E73-95F9-FD8EF529A19A}" type="presParOf" srcId="{1FB373D5-7B35-481A-903E-04C63E3C1973}" destId="{08CBDC79-E96E-4CB5-B553-300DA5F1D407}" srcOrd="0" destOrd="0" presId="urn:microsoft.com/office/officeart/2008/layout/VerticalCurvedList"/>
    <dgm:cxn modelId="{3F569BBA-C399-4646-955F-F31E7F5486AD}" type="presParOf" srcId="{E255001C-5076-46EB-86B7-96DBB5524689}" destId="{228BD360-D0B9-4802-8D53-A0251F8B5957}" srcOrd="5" destOrd="0" presId="urn:microsoft.com/office/officeart/2008/layout/VerticalCurvedList"/>
    <dgm:cxn modelId="{E5D5CCF7-775E-41B6-BCD8-4780C7103B17}" type="presParOf" srcId="{E255001C-5076-46EB-86B7-96DBB5524689}" destId="{F364C374-2F16-4303-AFD1-5A954E9014C8}" srcOrd="6" destOrd="0" presId="urn:microsoft.com/office/officeart/2008/layout/VerticalCurvedList"/>
    <dgm:cxn modelId="{933D3114-8ED5-4F16-8281-1EA4670437D2}" type="presParOf" srcId="{F364C374-2F16-4303-AFD1-5A954E9014C8}" destId="{DF0DC873-D326-4CAA-AED6-0DF9EBE0BD73}" srcOrd="0" destOrd="0" presId="urn:microsoft.com/office/officeart/2008/layout/VerticalCurvedList"/>
    <dgm:cxn modelId="{80068820-744B-4A3A-A675-58048015285E}" type="presParOf" srcId="{E255001C-5076-46EB-86B7-96DBB5524689}" destId="{4A0B9B44-3481-4E98-80E2-5C4DBC32F77A}" srcOrd="7" destOrd="0" presId="urn:microsoft.com/office/officeart/2008/layout/VerticalCurvedList"/>
    <dgm:cxn modelId="{1F16FB0A-87F7-4B20-A015-D788E07CEB77}" type="presParOf" srcId="{E255001C-5076-46EB-86B7-96DBB5524689}" destId="{B5CB7BE3-4C4F-49AE-9ACF-DDC39D9BA722}" srcOrd="8" destOrd="0" presId="urn:microsoft.com/office/officeart/2008/layout/VerticalCurvedList"/>
    <dgm:cxn modelId="{98E1D281-AA21-472D-9201-AF82E5167E23}" type="presParOf" srcId="{B5CB7BE3-4C4F-49AE-9ACF-DDC39D9BA722}" destId="{39B1874B-9404-49E5-874F-BDDD02B8EE03}" srcOrd="0" destOrd="0" presId="urn:microsoft.com/office/officeart/2008/layout/VerticalCurvedList"/>
    <dgm:cxn modelId="{3693671D-A3BA-49EF-B1FE-17E9DFBC4F80}" type="presParOf" srcId="{E255001C-5076-46EB-86B7-96DBB5524689}" destId="{966526A0-ADB8-4DCE-91B4-40829E622F9F}" srcOrd="9" destOrd="0" presId="urn:microsoft.com/office/officeart/2008/layout/VerticalCurvedList"/>
    <dgm:cxn modelId="{744DF78D-12E9-4E42-AE0E-011D8A4A3F72}" type="presParOf" srcId="{E255001C-5076-46EB-86B7-96DBB5524689}" destId="{9CFFD981-7856-42F0-8F13-9465A02AB391}" srcOrd="10" destOrd="0" presId="urn:microsoft.com/office/officeart/2008/layout/VerticalCurvedList"/>
    <dgm:cxn modelId="{4F51A803-0B8A-4599-8A40-0E31809B8C7A}" type="presParOf" srcId="{9CFFD981-7856-42F0-8F13-9465A02AB391}" destId="{ADA9F7F0-CC50-4A34-9B32-BEFCDBE100E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79C819-7B8C-4EC8-A1DC-B4383CDC8A25}"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tr-TR"/>
        </a:p>
      </dgm:t>
    </dgm:pt>
    <dgm:pt modelId="{5D14369F-4BAB-468D-9C76-14B956917BB6}">
      <dgm:prSet phldrT="[Metin]" custT="1"/>
      <dgm:spPr/>
      <dgm:t>
        <a:bodyPr/>
        <a:lstStyle/>
        <a:p>
          <a:r>
            <a:rPr lang="tr-TR" sz="1600" b="1" dirty="0"/>
            <a:t>Su</a:t>
          </a:r>
          <a:r>
            <a:rPr lang="tr-TR" sz="1600" b="1" baseline="0" dirty="0"/>
            <a:t> verimliliği </a:t>
          </a:r>
          <a:r>
            <a:rPr lang="tr-TR" sz="1400" b="1" baseline="0" dirty="0"/>
            <a:t>konusunda</a:t>
          </a:r>
          <a:r>
            <a:rPr lang="tr-TR" sz="1600" b="1" baseline="0" dirty="0"/>
            <a:t> yeterli sayıda personel görevlendirilmesi</a:t>
          </a:r>
          <a:endParaRPr lang="tr-TR" sz="1600" b="1" dirty="0"/>
        </a:p>
      </dgm:t>
    </dgm:pt>
    <dgm:pt modelId="{1D0769E6-4A3D-4A99-A53D-681F2DA13C3E}" type="parTrans" cxnId="{9D6B786D-BED6-41CF-86F7-4730ECC0969F}">
      <dgm:prSet/>
      <dgm:spPr/>
      <dgm:t>
        <a:bodyPr/>
        <a:lstStyle/>
        <a:p>
          <a:endParaRPr lang="tr-TR" sz="1600"/>
        </a:p>
      </dgm:t>
    </dgm:pt>
    <dgm:pt modelId="{E22630A0-3080-4962-8E0E-FCF2A67EBE42}" type="sibTrans" cxnId="{9D6B786D-BED6-41CF-86F7-4730ECC0969F}">
      <dgm:prSet/>
      <dgm:spPr/>
      <dgm:t>
        <a:bodyPr/>
        <a:lstStyle/>
        <a:p>
          <a:endParaRPr lang="tr-TR" sz="1600"/>
        </a:p>
      </dgm:t>
    </dgm:pt>
    <dgm:pt modelId="{B75530F3-9894-4CD3-B89B-3AD2B18402F7}">
      <dgm:prSet phldrT="[Metin]" custT="1"/>
      <dgm:spPr/>
      <dgm:t>
        <a:bodyPr/>
        <a:lstStyle/>
        <a:p>
          <a:r>
            <a:rPr lang="tr-TR" sz="1600" b="1" dirty="0"/>
            <a:t>Su</a:t>
          </a:r>
          <a:r>
            <a:rPr lang="tr-TR" sz="1600" b="1" baseline="0" dirty="0"/>
            <a:t> </a:t>
          </a:r>
          <a:r>
            <a:rPr lang="tr-TR" sz="1400" b="1" baseline="0" dirty="0"/>
            <a:t>verimliliği</a:t>
          </a:r>
          <a:r>
            <a:rPr lang="tr-TR" sz="1600" b="1" baseline="0" dirty="0"/>
            <a:t> mevcut durumunun belirlenmesi</a:t>
          </a:r>
          <a:endParaRPr lang="tr-TR" sz="1600" b="1" dirty="0"/>
        </a:p>
      </dgm:t>
    </dgm:pt>
    <dgm:pt modelId="{B49DD5D4-342B-48FE-A956-D2DC2D2CD6E1}" type="parTrans" cxnId="{0C47D543-ADA5-4FB8-B4C3-93E33F053CE8}">
      <dgm:prSet/>
      <dgm:spPr/>
      <dgm:t>
        <a:bodyPr/>
        <a:lstStyle/>
        <a:p>
          <a:endParaRPr lang="tr-TR" sz="1600"/>
        </a:p>
      </dgm:t>
    </dgm:pt>
    <dgm:pt modelId="{C90F946D-6A90-4912-9893-ECF374AA3A8F}" type="sibTrans" cxnId="{0C47D543-ADA5-4FB8-B4C3-93E33F053CE8}">
      <dgm:prSet/>
      <dgm:spPr/>
      <dgm:t>
        <a:bodyPr/>
        <a:lstStyle/>
        <a:p>
          <a:endParaRPr lang="tr-TR" sz="1600"/>
        </a:p>
      </dgm:t>
    </dgm:pt>
    <dgm:pt modelId="{53FB2CB9-4103-48C4-979D-BBDD363933BA}">
      <dgm:prSet phldrT="[Metin]" custT="1"/>
      <dgm:spPr/>
      <dgm:t>
        <a:bodyPr/>
        <a:lstStyle/>
        <a:p>
          <a:r>
            <a:rPr lang="tr-TR" sz="1600" b="1" dirty="0"/>
            <a:t>Su </a:t>
          </a:r>
          <a:r>
            <a:rPr lang="tr-TR" sz="1400" b="1" dirty="0"/>
            <a:t>verimliliği</a:t>
          </a:r>
          <a:r>
            <a:rPr lang="tr-TR" sz="1600" b="1" dirty="0"/>
            <a:t> hedeflerinin belirlenmesi</a:t>
          </a:r>
        </a:p>
      </dgm:t>
    </dgm:pt>
    <dgm:pt modelId="{7C843796-26B9-4427-B109-E72D6B5AAE31}" type="parTrans" cxnId="{70C2C684-365B-4332-8D49-E1A90E62806B}">
      <dgm:prSet/>
      <dgm:spPr/>
      <dgm:t>
        <a:bodyPr/>
        <a:lstStyle/>
        <a:p>
          <a:endParaRPr lang="tr-TR" sz="1600"/>
        </a:p>
      </dgm:t>
    </dgm:pt>
    <dgm:pt modelId="{5047CEC6-F8B3-4259-93EC-2DD4A410F530}" type="sibTrans" cxnId="{70C2C684-365B-4332-8D49-E1A90E62806B}">
      <dgm:prSet/>
      <dgm:spPr/>
      <dgm:t>
        <a:bodyPr/>
        <a:lstStyle/>
        <a:p>
          <a:endParaRPr lang="tr-TR" sz="1600"/>
        </a:p>
      </dgm:t>
    </dgm:pt>
    <dgm:pt modelId="{AD22FDF8-70D4-4AA3-908C-1D6641D046A4}">
      <dgm:prSet custT="1"/>
      <dgm:spPr/>
      <dgm:t>
        <a:bodyPr/>
        <a:lstStyle/>
        <a:p>
          <a:r>
            <a:rPr lang="tr-TR" sz="1400" b="1" dirty="0"/>
            <a:t>Hedeflere</a:t>
          </a:r>
          <a:r>
            <a:rPr lang="tr-TR" sz="1600" b="1" dirty="0"/>
            <a:t> ulaşılması için planlamaların yapılması</a:t>
          </a:r>
        </a:p>
      </dgm:t>
    </dgm:pt>
    <dgm:pt modelId="{D67ACFF8-17CC-434D-88B9-B594762A586C}" type="parTrans" cxnId="{89F1A3B9-4033-4F80-8969-3C1E08CA1092}">
      <dgm:prSet/>
      <dgm:spPr/>
      <dgm:t>
        <a:bodyPr/>
        <a:lstStyle/>
        <a:p>
          <a:endParaRPr lang="tr-TR" sz="1600"/>
        </a:p>
      </dgm:t>
    </dgm:pt>
    <dgm:pt modelId="{8C1F16A1-BCEA-4AE6-ABBD-B787FC2E051F}" type="sibTrans" cxnId="{89F1A3B9-4033-4F80-8969-3C1E08CA1092}">
      <dgm:prSet/>
      <dgm:spPr/>
      <dgm:t>
        <a:bodyPr/>
        <a:lstStyle/>
        <a:p>
          <a:endParaRPr lang="tr-TR" sz="1600"/>
        </a:p>
      </dgm:t>
    </dgm:pt>
    <dgm:pt modelId="{E90D6BBB-AFAF-4951-89C6-70817CA92183}">
      <dgm:prSet custT="1"/>
      <dgm:spPr/>
      <dgm:t>
        <a:bodyPr/>
        <a:lstStyle/>
        <a:p>
          <a:r>
            <a:rPr lang="tr-TR" sz="1600" b="1" dirty="0"/>
            <a:t>Eğitim faaliyetlerinin düzenlenmesi</a:t>
          </a:r>
        </a:p>
      </dgm:t>
    </dgm:pt>
    <dgm:pt modelId="{545A7677-F830-4759-A39B-23DCA014A053}" type="parTrans" cxnId="{C348A060-082B-4B3F-8D57-162DF25C0E56}">
      <dgm:prSet/>
      <dgm:spPr/>
      <dgm:t>
        <a:bodyPr/>
        <a:lstStyle/>
        <a:p>
          <a:endParaRPr lang="tr-TR" sz="1600"/>
        </a:p>
      </dgm:t>
    </dgm:pt>
    <dgm:pt modelId="{6DB524B8-5C05-466D-9C63-735E2292E464}" type="sibTrans" cxnId="{C348A060-082B-4B3F-8D57-162DF25C0E56}">
      <dgm:prSet/>
      <dgm:spPr/>
      <dgm:t>
        <a:bodyPr/>
        <a:lstStyle/>
        <a:p>
          <a:endParaRPr lang="tr-TR" sz="1600"/>
        </a:p>
      </dgm:t>
    </dgm:pt>
    <dgm:pt modelId="{9B21CA08-F746-419E-8E6A-3C17454E2B8D}">
      <dgm:prSet custT="1"/>
      <dgm:spPr/>
      <dgm:t>
        <a:bodyPr/>
        <a:lstStyle/>
        <a:p>
          <a:r>
            <a:rPr lang="tr-TR" sz="1600" b="1" kern="1200" dirty="0">
              <a:latin typeface="Calibri" panose="020F0502020204030204"/>
              <a:ea typeface="+mn-ea"/>
              <a:cs typeface="+mn-cs"/>
            </a:rPr>
            <a:t>Bireysel</a:t>
          </a:r>
          <a:r>
            <a:rPr lang="tr-TR" sz="1600" b="1" kern="1200" dirty="0"/>
            <a:t> su kullanımına yönelik su verimli ekipmanların kullanılması (musluk, duş, tuvalet rezervuarı vb.)</a:t>
          </a:r>
        </a:p>
      </dgm:t>
    </dgm:pt>
    <dgm:pt modelId="{3BFF02A8-D8B2-4916-B4CC-4AF60E8E5549}" type="parTrans" cxnId="{AD2D1502-D005-495E-89B9-B32629699F96}">
      <dgm:prSet/>
      <dgm:spPr/>
      <dgm:t>
        <a:bodyPr/>
        <a:lstStyle/>
        <a:p>
          <a:endParaRPr lang="tr-TR"/>
        </a:p>
      </dgm:t>
    </dgm:pt>
    <dgm:pt modelId="{03FDF72F-34DC-440D-A1C2-298D38F0B164}" type="sibTrans" cxnId="{AD2D1502-D005-495E-89B9-B32629699F96}">
      <dgm:prSet/>
      <dgm:spPr/>
      <dgm:t>
        <a:bodyPr/>
        <a:lstStyle/>
        <a:p>
          <a:endParaRPr lang="tr-TR"/>
        </a:p>
      </dgm:t>
    </dgm:pt>
    <dgm:pt modelId="{14036989-EEBB-46EC-99A3-2FE61226A5ED}">
      <dgm:prSet custT="1"/>
      <dgm:spPr/>
      <dgm:t>
        <a:bodyPr/>
        <a:lstStyle/>
        <a:p>
          <a:r>
            <a:rPr lang="tr-TR" sz="1400" b="1" dirty="0"/>
            <a:t>Bilgilendirici</a:t>
          </a:r>
          <a:r>
            <a:rPr lang="tr-TR" sz="1600" b="1" dirty="0"/>
            <a:t> yazılı ve görsel </a:t>
          </a:r>
          <a:r>
            <a:rPr lang="tr-TR" sz="1400" b="1" dirty="0"/>
            <a:t>materyallerin</a:t>
          </a:r>
          <a:r>
            <a:rPr lang="tr-TR" sz="1600" b="1" dirty="0"/>
            <a:t> kullanılması</a:t>
          </a:r>
        </a:p>
      </dgm:t>
    </dgm:pt>
    <dgm:pt modelId="{B4967E61-61E4-46E2-B1D8-4722F339799C}" type="parTrans" cxnId="{40E20F76-B770-42A9-9C67-AB0DC557E6CE}">
      <dgm:prSet/>
      <dgm:spPr/>
      <dgm:t>
        <a:bodyPr/>
        <a:lstStyle/>
        <a:p>
          <a:endParaRPr lang="tr-TR"/>
        </a:p>
      </dgm:t>
    </dgm:pt>
    <dgm:pt modelId="{D1B39C81-CD61-4838-B02F-24A1029354C6}" type="sibTrans" cxnId="{40E20F76-B770-42A9-9C67-AB0DC557E6CE}">
      <dgm:prSet/>
      <dgm:spPr/>
      <dgm:t>
        <a:bodyPr/>
        <a:lstStyle/>
        <a:p>
          <a:endParaRPr lang="tr-TR"/>
        </a:p>
      </dgm:t>
    </dgm:pt>
    <dgm:pt modelId="{1AB64BF8-8441-4B69-9094-2C22AE9E247C}" type="pres">
      <dgm:prSet presAssocID="{F279C819-7B8C-4EC8-A1DC-B4383CDC8A25}" presName="Name0" presStyleCnt="0">
        <dgm:presLayoutVars>
          <dgm:chMax val="7"/>
          <dgm:chPref val="7"/>
          <dgm:dir/>
        </dgm:presLayoutVars>
      </dgm:prSet>
      <dgm:spPr/>
    </dgm:pt>
    <dgm:pt modelId="{E255001C-5076-46EB-86B7-96DBB5524689}" type="pres">
      <dgm:prSet presAssocID="{F279C819-7B8C-4EC8-A1DC-B4383CDC8A25}" presName="Name1" presStyleCnt="0"/>
      <dgm:spPr/>
    </dgm:pt>
    <dgm:pt modelId="{667195EF-E7A3-4333-B514-694F0158FC97}" type="pres">
      <dgm:prSet presAssocID="{F279C819-7B8C-4EC8-A1DC-B4383CDC8A25}" presName="cycle" presStyleCnt="0"/>
      <dgm:spPr/>
    </dgm:pt>
    <dgm:pt modelId="{A2D3FA7D-8C97-45B8-93D0-2C5015A3FCA8}" type="pres">
      <dgm:prSet presAssocID="{F279C819-7B8C-4EC8-A1DC-B4383CDC8A25}" presName="srcNode" presStyleLbl="node1" presStyleIdx="0" presStyleCnt="7"/>
      <dgm:spPr/>
    </dgm:pt>
    <dgm:pt modelId="{783117A8-E51B-461E-B698-9B014AC28CAF}" type="pres">
      <dgm:prSet presAssocID="{F279C819-7B8C-4EC8-A1DC-B4383CDC8A25}" presName="conn" presStyleLbl="parChTrans1D2" presStyleIdx="0" presStyleCnt="1"/>
      <dgm:spPr/>
    </dgm:pt>
    <dgm:pt modelId="{6F340349-C928-432E-B2D7-E32EB4653C40}" type="pres">
      <dgm:prSet presAssocID="{F279C819-7B8C-4EC8-A1DC-B4383CDC8A25}" presName="extraNode" presStyleLbl="node1" presStyleIdx="0" presStyleCnt="7"/>
      <dgm:spPr/>
    </dgm:pt>
    <dgm:pt modelId="{E3366C3D-01E2-4DCD-B0AC-B2C0E00902EE}" type="pres">
      <dgm:prSet presAssocID="{F279C819-7B8C-4EC8-A1DC-B4383CDC8A25}" presName="dstNode" presStyleLbl="node1" presStyleIdx="0" presStyleCnt="7"/>
      <dgm:spPr/>
    </dgm:pt>
    <dgm:pt modelId="{5C06CBD5-9DC4-42CB-9383-A79CAD361F12}" type="pres">
      <dgm:prSet presAssocID="{5D14369F-4BAB-468D-9C76-14B956917BB6}" presName="text_1" presStyleLbl="node1" presStyleIdx="0" presStyleCnt="7">
        <dgm:presLayoutVars>
          <dgm:bulletEnabled val="1"/>
        </dgm:presLayoutVars>
      </dgm:prSet>
      <dgm:spPr/>
    </dgm:pt>
    <dgm:pt modelId="{B8120566-ED9D-4FC3-8C95-45B2B139E5B9}" type="pres">
      <dgm:prSet presAssocID="{5D14369F-4BAB-468D-9C76-14B956917BB6}" presName="accent_1" presStyleCnt="0"/>
      <dgm:spPr/>
    </dgm:pt>
    <dgm:pt modelId="{FA2018F4-3D57-4A64-A78C-683E3CF35ABB}" type="pres">
      <dgm:prSet presAssocID="{5D14369F-4BAB-468D-9C76-14B956917BB6}" presName="accentRepeatNode" presStyleLbl="solidFgAcc1" presStyleIdx="0" presStyleCnt="7"/>
      <dgm:spPr/>
    </dgm:pt>
    <dgm:pt modelId="{664DA91D-1D44-45ED-81F3-26CC72A68007}" type="pres">
      <dgm:prSet presAssocID="{B75530F3-9894-4CD3-B89B-3AD2B18402F7}" presName="text_2" presStyleLbl="node1" presStyleIdx="1" presStyleCnt="7">
        <dgm:presLayoutVars>
          <dgm:bulletEnabled val="1"/>
        </dgm:presLayoutVars>
      </dgm:prSet>
      <dgm:spPr/>
    </dgm:pt>
    <dgm:pt modelId="{1FB373D5-7B35-481A-903E-04C63E3C1973}" type="pres">
      <dgm:prSet presAssocID="{B75530F3-9894-4CD3-B89B-3AD2B18402F7}" presName="accent_2" presStyleCnt="0"/>
      <dgm:spPr/>
    </dgm:pt>
    <dgm:pt modelId="{08CBDC79-E96E-4CB5-B553-300DA5F1D407}" type="pres">
      <dgm:prSet presAssocID="{B75530F3-9894-4CD3-B89B-3AD2B18402F7}" presName="accentRepeatNode" presStyleLbl="solidFgAcc1" presStyleIdx="1" presStyleCnt="7"/>
      <dgm:spPr/>
    </dgm:pt>
    <dgm:pt modelId="{228BD360-D0B9-4802-8D53-A0251F8B5957}" type="pres">
      <dgm:prSet presAssocID="{53FB2CB9-4103-48C4-979D-BBDD363933BA}" presName="text_3" presStyleLbl="node1" presStyleIdx="2" presStyleCnt="7">
        <dgm:presLayoutVars>
          <dgm:bulletEnabled val="1"/>
        </dgm:presLayoutVars>
      </dgm:prSet>
      <dgm:spPr/>
    </dgm:pt>
    <dgm:pt modelId="{F364C374-2F16-4303-AFD1-5A954E9014C8}" type="pres">
      <dgm:prSet presAssocID="{53FB2CB9-4103-48C4-979D-BBDD363933BA}" presName="accent_3" presStyleCnt="0"/>
      <dgm:spPr/>
    </dgm:pt>
    <dgm:pt modelId="{DF0DC873-D326-4CAA-AED6-0DF9EBE0BD73}" type="pres">
      <dgm:prSet presAssocID="{53FB2CB9-4103-48C4-979D-BBDD363933BA}" presName="accentRepeatNode" presStyleLbl="solidFgAcc1" presStyleIdx="2" presStyleCnt="7"/>
      <dgm:spPr/>
    </dgm:pt>
    <dgm:pt modelId="{4A0B9B44-3481-4E98-80E2-5C4DBC32F77A}" type="pres">
      <dgm:prSet presAssocID="{AD22FDF8-70D4-4AA3-908C-1D6641D046A4}" presName="text_4" presStyleLbl="node1" presStyleIdx="3" presStyleCnt="7">
        <dgm:presLayoutVars>
          <dgm:bulletEnabled val="1"/>
        </dgm:presLayoutVars>
      </dgm:prSet>
      <dgm:spPr/>
    </dgm:pt>
    <dgm:pt modelId="{B5CB7BE3-4C4F-49AE-9ACF-DDC39D9BA722}" type="pres">
      <dgm:prSet presAssocID="{AD22FDF8-70D4-4AA3-908C-1D6641D046A4}" presName="accent_4" presStyleCnt="0"/>
      <dgm:spPr/>
    </dgm:pt>
    <dgm:pt modelId="{39B1874B-9404-49E5-874F-BDDD02B8EE03}" type="pres">
      <dgm:prSet presAssocID="{AD22FDF8-70D4-4AA3-908C-1D6641D046A4}" presName="accentRepeatNode" presStyleLbl="solidFgAcc1" presStyleIdx="3" presStyleCnt="7"/>
      <dgm:spPr/>
    </dgm:pt>
    <dgm:pt modelId="{966526A0-ADB8-4DCE-91B4-40829E622F9F}" type="pres">
      <dgm:prSet presAssocID="{E90D6BBB-AFAF-4951-89C6-70817CA92183}" presName="text_5" presStyleLbl="node1" presStyleIdx="4" presStyleCnt="7">
        <dgm:presLayoutVars>
          <dgm:bulletEnabled val="1"/>
        </dgm:presLayoutVars>
      </dgm:prSet>
      <dgm:spPr/>
    </dgm:pt>
    <dgm:pt modelId="{9CFFD981-7856-42F0-8F13-9465A02AB391}" type="pres">
      <dgm:prSet presAssocID="{E90D6BBB-AFAF-4951-89C6-70817CA92183}" presName="accent_5" presStyleCnt="0"/>
      <dgm:spPr/>
    </dgm:pt>
    <dgm:pt modelId="{ADA9F7F0-CC50-4A34-9B32-BEFCDBE100E1}" type="pres">
      <dgm:prSet presAssocID="{E90D6BBB-AFAF-4951-89C6-70817CA92183}" presName="accentRepeatNode" presStyleLbl="solidFgAcc1" presStyleIdx="4" presStyleCnt="7"/>
      <dgm:spPr/>
    </dgm:pt>
    <dgm:pt modelId="{30C23B13-9A2A-4114-BDBA-CFE98FD84F0B}" type="pres">
      <dgm:prSet presAssocID="{9B21CA08-F746-419E-8E6A-3C17454E2B8D}" presName="text_6" presStyleLbl="node1" presStyleIdx="5" presStyleCnt="7">
        <dgm:presLayoutVars>
          <dgm:bulletEnabled val="1"/>
        </dgm:presLayoutVars>
      </dgm:prSet>
      <dgm:spPr/>
    </dgm:pt>
    <dgm:pt modelId="{F0F3F324-9C6D-4687-BF28-7F9B4C317924}" type="pres">
      <dgm:prSet presAssocID="{9B21CA08-F746-419E-8E6A-3C17454E2B8D}" presName="accent_6" presStyleCnt="0"/>
      <dgm:spPr/>
    </dgm:pt>
    <dgm:pt modelId="{855C19A2-1ADB-4EBB-BF5C-98FC01918720}" type="pres">
      <dgm:prSet presAssocID="{9B21CA08-F746-419E-8E6A-3C17454E2B8D}" presName="accentRepeatNode" presStyleLbl="solidFgAcc1" presStyleIdx="5" presStyleCnt="7"/>
      <dgm:spPr/>
    </dgm:pt>
    <dgm:pt modelId="{131376E4-7AE0-4037-96B8-059090AE1829}" type="pres">
      <dgm:prSet presAssocID="{14036989-EEBB-46EC-99A3-2FE61226A5ED}" presName="text_7" presStyleLbl="node1" presStyleIdx="6" presStyleCnt="7">
        <dgm:presLayoutVars>
          <dgm:bulletEnabled val="1"/>
        </dgm:presLayoutVars>
      </dgm:prSet>
      <dgm:spPr/>
    </dgm:pt>
    <dgm:pt modelId="{BF4CECD1-6C43-404F-921F-7A0B18ACBE2C}" type="pres">
      <dgm:prSet presAssocID="{14036989-EEBB-46EC-99A3-2FE61226A5ED}" presName="accent_7" presStyleCnt="0"/>
      <dgm:spPr/>
    </dgm:pt>
    <dgm:pt modelId="{7283FD6B-2B1E-4DB7-881D-712E2E2019E2}" type="pres">
      <dgm:prSet presAssocID="{14036989-EEBB-46EC-99A3-2FE61226A5ED}" presName="accentRepeatNode" presStyleLbl="solidFgAcc1" presStyleIdx="6" presStyleCnt="7"/>
      <dgm:spPr/>
    </dgm:pt>
  </dgm:ptLst>
  <dgm:cxnLst>
    <dgm:cxn modelId="{AD2D1502-D005-495E-89B9-B32629699F96}" srcId="{F279C819-7B8C-4EC8-A1DC-B4383CDC8A25}" destId="{9B21CA08-F746-419E-8E6A-3C17454E2B8D}" srcOrd="5" destOrd="0" parTransId="{3BFF02A8-D8B2-4916-B4CC-4AF60E8E5549}" sibTransId="{03FDF72F-34DC-440D-A1C2-298D38F0B164}"/>
    <dgm:cxn modelId="{AADFAB06-9041-49C2-931B-2F1E69C38B70}" type="presOf" srcId="{AD22FDF8-70D4-4AA3-908C-1D6641D046A4}" destId="{4A0B9B44-3481-4E98-80E2-5C4DBC32F77A}" srcOrd="0" destOrd="0" presId="urn:microsoft.com/office/officeart/2008/layout/VerticalCurvedList"/>
    <dgm:cxn modelId="{1E546425-7CB1-457C-B4A4-274314ACD96F}" type="presOf" srcId="{B75530F3-9894-4CD3-B89B-3AD2B18402F7}" destId="{664DA91D-1D44-45ED-81F3-26CC72A68007}" srcOrd="0" destOrd="0" presId="urn:microsoft.com/office/officeart/2008/layout/VerticalCurvedList"/>
    <dgm:cxn modelId="{14FDB829-956F-4BB3-9470-8025E8BD57AF}" type="presOf" srcId="{E90D6BBB-AFAF-4951-89C6-70817CA92183}" destId="{966526A0-ADB8-4DCE-91B4-40829E622F9F}" srcOrd="0" destOrd="0" presId="urn:microsoft.com/office/officeart/2008/layout/VerticalCurvedList"/>
    <dgm:cxn modelId="{72B24E38-52BA-4A38-A38B-1CB027B2388B}" type="presOf" srcId="{5D14369F-4BAB-468D-9C76-14B956917BB6}" destId="{5C06CBD5-9DC4-42CB-9383-A79CAD361F12}" srcOrd="0" destOrd="0" presId="urn:microsoft.com/office/officeart/2008/layout/VerticalCurvedList"/>
    <dgm:cxn modelId="{C348A060-082B-4B3F-8D57-162DF25C0E56}" srcId="{F279C819-7B8C-4EC8-A1DC-B4383CDC8A25}" destId="{E90D6BBB-AFAF-4951-89C6-70817CA92183}" srcOrd="4" destOrd="0" parTransId="{545A7677-F830-4759-A39B-23DCA014A053}" sibTransId="{6DB524B8-5C05-466D-9C63-735E2292E464}"/>
    <dgm:cxn modelId="{0C47D543-ADA5-4FB8-B4C3-93E33F053CE8}" srcId="{F279C819-7B8C-4EC8-A1DC-B4383CDC8A25}" destId="{B75530F3-9894-4CD3-B89B-3AD2B18402F7}" srcOrd="1" destOrd="0" parTransId="{B49DD5D4-342B-48FE-A956-D2DC2D2CD6E1}" sibTransId="{C90F946D-6A90-4912-9893-ECF374AA3A8F}"/>
    <dgm:cxn modelId="{9D6B786D-BED6-41CF-86F7-4730ECC0969F}" srcId="{F279C819-7B8C-4EC8-A1DC-B4383CDC8A25}" destId="{5D14369F-4BAB-468D-9C76-14B956917BB6}" srcOrd="0" destOrd="0" parTransId="{1D0769E6-4A3D-4A99-A53D-681F2DA13C3E}" sibTransId="{E22630A0-3080-4962-8E0E-FCF2A67EBE42}"/>
    <dgm:cxn modelId="{40E20F76-B770-42A9-9C67-AB0DC557E6CE}" srcId="{F279C819-7B8C-4EC8-A1DC-B4383CDC8A25}" destId="{14036989-EEBB-46EC-99A3-2FE61226A5ED}" srcOrd="6" destOrd="0" parTransId="{B4967E61-61E4-46E2-B1D8-4722F339799C}" sibTransId="{D1B39C81-CD61-4838-B02F-24A1029354C6}"/>
    <dgm:cxn modelId="{70C2C684-365B-4332-8D49-E1A90E62806B}" srcId="{F279C819-7B8C-4EC8-A1DC-B4383CDC8A25}" destId="{53FB2CB9-4103-48C4-979D-BBDD363933BA}" srcOrd="2" destOrd="0" parTransId="{7C843796-26B9-4427-B109-E72D6B5AAE31}" sibTransId="{5047CEC6-F8B3-4259-93EC-2DD4A410F530}"/>
    <dgm:cxn modelId="{AAB6FBA6-C4B7-4041-AD8A-FAC469CD84BF}" type="presOf" srcId="{9B21CA08-F746-419E-8E6A-3C17454E2B8D}" destId="{30C23B13-9A2A-4114-BDBA-CFE98FD84F0B}" srcOrd="0" destOrd="0" presId="urn:microsoft.com/office/officeart/2008/layout/VerticalCurvedList"/>
    <dgm:cxn modelId="{322A16B5-D5A8-4FB3-A160-8886B1ED315D}" type="presOf" srcId="{53FB2CB9-4103-48C4-979D-BBDD363933BA}" destId="{228BD360-D0B9-4802-8D53-A0251F8B5957}" srcOrd="0" destOrd="0" presId="urn:microsoft.com/office/officeart/2008/layout/VerticalCurvedList"/>
    <dgm:cxn modelId="{89F1A3B9-4033-4F80-8969-3C1E08CA1092}" srcId="{F279C819-7B8C-4EC8-A1DC-B4383CDC8A25}" destId="{AD22FDF8-70D4-4AA3-908C-1D6641D046A4}" srcOrd="3" destOrd="0" parTransId="{D67ACFF8-17CC-434D-88B9-B594762A586C}" sibTransId="{8C1F16A1-BCEA-4AE6-ABBD-B787FC2E051F}"/>
    <dgm:cxn modelId="{10FA02C2-9019-40E3-ADD8-858CFC28CE68}" type="presOf" srcId="{E22630A0-3080-4962-8E0E-FCF2A67EBE42}" destId="{783117A8-E51B-461E-B698-9B014AC28CAF}" srcOrd="0" destOrd="0" presId="urn:microsoft.com/office/officeart/2008/layout/VerticalCurvedList"/>
    <dgm:cxn modelId="{2F109FC7-E819-4D2B-8B90-6E1C5F20B66F}" type="presOf" srcId="{14036989-EEBB-46EC-99A3-2FE61226A5ED}" destId="{131376E4-7AE0-4037-96B8-059090AE1829}" srcOrd="0" destOrd="0" presId="urn:microsoft.com/office/officeart/2008/layout/VerticalCurvedList"/>
    <dgm:cxn modelId="{BA991BCD-9262-4857-85C5-2AC93DE6F6C5}" type="presOf" srcId="{F279C819-7B8C-4EC8-A1DC-B4383CDC8A25}" destId="{1AB64BF8-8441-4B69-9094-2C22AE9E247C}" srcOrd="0" destOrd="0" presId="urn:microsoft.com/office/officeart/2008/layout/VerticalCurvedList"/>
    <dgm:cxn modelId="{61336875-CCCB-4A76-B087-A391E66C18A1}" type="presParOf" srcId="{1AB64BF8-8441-4B69-9094-2C22AE9E247C}" destId="{E255001C-5076-46EB-86B7-96DBB5524689}" srcOrd="0" destOrd="0" presId="urn:microsoft.com/office/officeart/2008/layout/VerticalCurvedList"/>
    <dgm:cxn modelId="{DA3F1DC5-1B53-4861-A4CD-CD4207ED2CFC}" type="presParOf" srcId="{E255001C-5076-46EB-86B7-96DBB5524689}" destId="{667195EF-E7A3-4333-B514-694F0158FC97}" srcOrd="0" destOrd="0" presId="urn:microsoft.com/office/officeart/2008/layout/VerticalCurvedList"/>
    <dgm:cxn modelId="{F95A3CC5-5629-4684-B832-CA77981B3064}" type="presParOf" srcId="{667195EF-E7A3-4333-B514-694F0158FC97}" destId="{A2D3FA7D-8C97-45B8-93D0-2C5015A3FCA8}" srcOrd="0" destOrd="0" presId="urn:microsoft.com/office/officeart/2008/layout/VerticalCurvedList"/>
    <dgm:cxn modelId="{3B0E1015-6CDD-4180-B792-6EF72FF345CA}" type="presParOf" srcId="{667195EF-E7A3-4333-B514-694F0158FC97}" destId="{783117A8-E51B-461E-B698-9B014AC28CAF}" srcOrd="1" destOrd="0" presId="urn:microsoft.com/office/officeart/2008/layout/VerticalCurvedList"/>
    <dgm:cxn modelId="{3610D55F-76F5-4E31-9FAF-E762B33D7EAF}" type="presParOf" srcId="{667195EF-E7A3-4333-B514-694F0158FC97}" destId="{6F340349-C928-432E-B2D7-E32EB4653C40}" srcOrd="2" destOrd="0" presId="urn:microsoft.com/office/officeart/2008/layout/VerticalCurvedList"/>
    <dgm:cxn modelId="{763D6C8C-E463-4B66-B5AF-2386654E9AA2}" type="presParOf" srcId="{667195EF-E7A3-4333-B514-694F0158FC97}" destId="{E3366C3D-01E2-4DCD-B0AC-B2C0E00902EE}" srcOrd="3" destOrd="0" presId="urn:microsoft.com/office/officeart/2008/layout/VerticalCurvedList"/>
    <dgm:cxn modelId="{D5588342-186F-4170-90A6-33FF1B80B35A}" type="presParOf" srcId="{E255001C-5076-46EB-86B7-96DBB5524689}" destId="{5C06CBD5-9DC4-42CB-9383-A79CAD361F12}" srcOrd="1" destOrd="0" presId="urn:microsoft.com/office/officeart/2008/layout/VerticalCurvedList"/>
    <dgm:cxn modelId="{50A98CC1-6BA0-4CFF-8157-0D6B5D295564}" type="presParOf" srcId="{E255001C-5076-46EB-86B7-96DBB5524689}" destId="{B8120566-ED9D-4FC3-8C95-45B2B139E5B9}" srcOrd="2" destOrd="0" presId="urn:microsoft.com/office/officeart/2008/layout/VerticalCurvedList"/>
    <dgm:cxn modelId="{58BB6988-46A0-4580-9FFE-CEA0BC49600B}" type="presParOf" srcId="{B8120566-ED9D-4FC3-8C95-45B2B139E5B9}" destId="{FA2018F4-3D57-4A64-A78C-683E3CF35ABB}" srcOrd="0" destOrd="0" presId="urn:microsoft.com/office/officeart/2008/layout/VerticalCurvedList"/>
    <dgm:cxn modelId="{E662F58D-7C9B-4265-BE1F-A580CB87CEE6}" type="presParOf" srcId="{E255001C-5076-46EB-86B7-96DBB5524689}" destId="{664DA91D-1D44-45ED-81F3-26CC72A68007}" srcOrd="3" destOrd="0" presId="urn:microsoft.com/office/officeart/2008/layout/VerticalCurvedList"/>
    <dgm:cxn modelId="{2E95841C-9149-449D-A11F-78DEBC2BA0A2}" type="presParOf" srcId="{E255001C-5076-46EB-86B7-96DBB5524689}" destId="{1FB373D5-7B35-481A-903E-04C63E3C1973}" srcOrd="4" destOrd="0" presId="urn:microsoft.com/office/officeart/2008/layout/VerticalCurvedList"/>
    <dgm:cxn modelId="{F1B3B848-C28C-4E73-95F9-FD8EF529A19A}" type="presParOf" srcId="{1FB373D5-7B35-481A-903E-04C63E3C1973}" destId="{08CBDC79-E96E-4CB5-B553-300DA5F1D407}" srcOrd="0" destOrd="0" presId="urn:microsoft.com/office/officeart/2008/layout/VerticalCurvedList"/>
    <dgm:cxn modelId="{3F569BBA-C399-4646-955F-F31E7F5486AD}" type="presParOf" srcId="{E255001C-5076-46EB-86B7-96DBB5524689}" destId="{228BD360-D0B9-4802-8D53-A0251F8B5957}" srcOrd="5" destOrd="0" presId="urn:microsoft.com/office/officeart/2008/layout/VerticalCurvedList"/>
    <dgm:cxn modelId="{E5D5CCF7-775E-41B6-BCD8-4780C7103B17}" type="presParOf" srcId="{E255001C-5076-46EB-86B7-96DBB5524689}" destId="{F364C374-2F16-4303-AFD1-5A954E9014C8}" srcOrd="6" destOrd="0" presId="urn:microsoft.com/office/officeart/2008/layout/VerticalCurvedList"/>
    <dgm:cxn modelId="{933D3114-8ED5-4F16-8281-1EA4670437D2}" type="presParOf" srcId="{F364C374-2F16-4303-AFD1-5A954E9014C8}" destId="{DF0DC873-D326-4CAA-AED6-0DF9EBE0BD73}" srcOrd="0" destOrd="0" presId="urn:microsoft.com/office/officeart/2008/layout/VerticalCurvedList"/>
    <dgm:cxn modelId="{80068820-744B-4A3A-A675-58048015285E}" type="presParOf" srcId="{E255001C-5076-46EB-86B7-96DBB5524689}" destId="{4A0B9B44-3481-4E98-80E2-5C4DBC32F77A}" srcOrd="7" destOrd="0" presId="urn:microsoft.com/office/officeart/2008/layout/VerticalCurvedList"/>
    <dgm:cxn modelId="{1F16FB0A-87F7-4B20-A015-D788E07CEB77}" type="presParOf" srcId="{E255001C-5076-46EB-86B7-96DBB5524689}" destId="{B5CB7BE3-4C4F-49AE-9ACF-DDC39D9BA722}" srcOrd="8" destOrd="0" presId="urn:microsoft.com/office/officeart/2008/layout/VerticalCurvedList"/>
    <dgm:cxn modelId="{98E1D281-AA21-472D-9201-AF82E5167E23}" type="presParOf" srcId="{B5CB7BE3-4C4F-49AE-9ACF-DDC39D9BA722}" destId="{39B1874B-9404-49E5-874F-BDDD02B8EE03}" srcOrd="0" destOrd="0" presId="urn:microsoft.com/office/officeart/2008/layout/VerticalCurvedList"/>
    <dgm:cxn modelId="{3693671D-A3BA-49EF-B1FE-17E9DFBC4F80}" type="presParOf" srcId="{E255001C-5076-46EB-86B7-96DBB5524689}" destId="{966526A0-ADB8-4DCE-91B4-40829E622F9F}" srcOrd="9" destOrd="0" presId="urn:microsoft.com/office/officeart/2008/layout/VerticalCurvedList"/>
    <dgm:cxn modelId="{744DF78D-12E9-4E42-AE0E-011D8A4A3F72}" type="presParOf" srcId="{E255001C-5076-46EB-86B7-96DBB5524689}" destId="{9CFFD981-7856-42F0-8F13-9465A02AB391}" srcOrd="10" destOrd="0" presId="urn:microsoft.com/office/officeart/2008/layout/VerticalCurvedList"/>
    <dgm:cxn modelId="{4F51A803-0B8A-4599-8A40-0E31809B8C7A}" type="presParOf" srcId="{9CFFD981-7856-42F0-8F13-9465A02AB391}" destId="{ADA9F7F0-CC50-4A34-9B32-BEFCDBE100E1}" srcOrd="0" destOrd="0" presId="urn:microsoft.com/office/officeart/2008/layout/VerticalCurvedList"/>
    <dgm:cxn modelId="{DF8267F1-5C26-414C-86BE-38C2CEE164BC}" type="presParOf" srcId="{E255001C-5076-46EB-86B7-96DBB5524689}" destId="{30C23B13-9A2A-4114-BDBA-CFE98FD84F0B}" srcOrd="11" destOrd="0" presId="urn:microsoft.com/office/officeart/2008/layout/VerticalCurvedList"/>
    <dgm:cxn modelId="{967806DB-B301-48F8-BA38-C3904F584581}" type="presParOf" srcId="{E255001C-5076-46EB-86B7-96DBB5524689}" destId="{F0F3F324-9C6D-4687-BF28-7F9B4C317924}" srcOrd="12" destOrd="0" presId="urn:microsoft.com/office/officeart/2008/layout/VerticalCurvedList"/>
    <dgm:cxn modelId="{C697A19F-C88B-4B25-8852-AE77486A547A}" type="presParOf" srcId="{F0F3F324-9C6D-4687-BF28-7F9B4C317924}" destId="{855C19A2-1ADB-4EBB-BF5C-98FC01918720}" srcOrd="0" destOrd="0" presId="urn:microsoft.com/office/officeart/2008/layout/VerticalCurvedList"/>
    <dgm:cxn modelId="{2B2DD536-94FB-4FFF-96B3-F27F5890BB41}" type="presParOf" srcId="{E255001C-5076-46EB-86B7-96DBB5524689}" destId="{131376E4-7AE0-4037-96B8-059090AE1829}" srcOrd="13" destOrd="0" presId="urn:microsoft.com/office/officeart/2008/layout/VerticalCurvedList"/>
    <dgm:cxn modelId="{861CA7C7-809C-45A7-96B3-782DC701FA65}" type="presParOf" srcId="{E255001C-5076-46EB-86B7-96DBB5524689}" destId="{BF4CECD1-6C43-404F-921F-7A0B18ACBE2C}" srcOrd="14" destOrd="0" presId="urn:microsoft.com/office/officeart/2008/layout/VerticalCurvedList"/>
    <dgm:cxn modelId="{6AA32B1B-3599-4D56-9D88-A1FF1A40062A}" type="presParOf" srcId="{BF4CECD1-6C43-404F-921F-7A0B18ACBE2C}" destId="{7283FD6B-2B1E-4DB7-881D-712E2E2019E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79C819-7B8C-4EC8-A1DC-B4383CDC8A25}" type="doc">
      <dgm:prSet loTypeId="urn:microsoft.com/office/officeart/2008/layout/VerticalCurvedList" loCatId="list" qsTypeId="urn:microsoft.com/office/officeart/2005/8/quickstyle/simple1" qsCatId="simple" csTypeId="urn:microsoft.com/office/officeart/2005/8/colors/accent6_1" csCatId="accent6" phldr="1"/>
      <dgm:spPr/>
      <dgm:t>
        <a:bodyPr/>
        <a:lstStyle/>
        <a:p>
          <a:endParaRPr lang="tr-TR"/>
        </a:p>
      </dgm:t>
    </dgm:pt>
    <dgm:pt modelId="{5D14369F-4BAB-468D-9C76-14B956917BB6}">
      <dgm:prSet phldrT="[Metin]" custT="1"/>
      <dgm:spPr/>
      <dgm:t>
        <a:bodyPr/>
        <a:lstStyle/>
        <a:p>
          <a:r>
            <a:rPr lang="tr-TR" sz="1600" b="1" dirty="0"/>
            <a:t>Toplam su kullanımının %10’unun geleneksel olmayan su kaynaklarından sağlanması</a:t>
          </a:r>
        </a:p>
      </dgm:t>
    </dgm:pt>
    <dgm:pt modelId="{1D0769E6-4A3D-4A99-A53D-681F2DA13C3E}" type="parTrans" cxnId="{9D6B786D-BED6-41CF-86F7-4730ECC0969F}">
      <dgm:prSet/>
      <dgm:spPr/>
      <dgm:t>
        <a:bodyPr/>
        <a:lstStyle/>
        <a:p>
          <a:endParaRPr lang="tr-TR" sz="1600"/>
        </a:p>
      </dgm:t>
    </dgm:pt>
    <dgm:pt modelId="{E22630A0-3080-4962-8E0E-FCF2A67EBE42}" type="sibTrans" cxnId="{9D6B786D-BED6-41CF-86F7-4730ECC0969F}">
      <dgm:prSet/>
      <dgm:spPr/>
      <dgm:t>
        <a:bodyPr/>
        <a:lstStyle/>
        <a:p>
          <a:endParaRPr lang="tr-TR" sz="1600"/>
        </a:p>
      </dgm:t>
    </dgm:pt>
    <dgm:pt modelId="{B75530F3-9894-4CD3-B89B-3AD2B18402F7}">
      <dgm:prSet phldrT="[Metin]" custT="1"/>
      <dgm:spPr/>
      <dgm:t>
        <a:bodyPr/>
        <a:lstStyle/>
        <a:p>
          <a:r>
            <a:rPr lang="tr-TR" sz="2400" b="1" baseline="30000" dirty="0"/>
            <a:t>NACE koduna uygun su verimliliği rehber dokümanlarında yer alan tekniklerin uygulanması</a:t>
          </a:r>
          <a:endParaRPr lang="tr-TR" sz="2400" b="1" dirty="0"/>
        </a:p>
      </dgm:t>
    </dgm:pt>
    <dgm:pt modelId="{B49DD5D4-342B-48FE-A956-D2DC2D2CD6E1}" type="parTrans" cxnId="{0C47D543-ADA5-4FB8-B4C3-93E33F053CE8}">
      <dgm:prSet/>
      <dgm:spPr/>
      <dgm:t>
        <a:bodyPr/>
        <a:lstStyle/>
        <a:p>
          <a:endParaRPr lang="tr-TR" sz="1600"/>
        </a:p>
      </dgm:t>
    </dgm:pt>
    <dgm:pt modelId="{C90F946D-6A90-4912-9893-ECF374AA3A8F}" type="sibTrans" cxnId="{0C47D543-ADA5-4FB8-B4C3-93E33F053CE8}">
      <dgm:prSet/>
      <dgm:spPr/>
      <dgm:t>
        <a:bodyPr/>
        <a:lstStyle/>
        <a:p>
          <a:endParaRPr lang="tr-TR" sz="1600"/>
        </a:p>
      </dgm:t>
    </dgm:pt>
    <dgm:pt modelId="{53FB2CB9-4103-48C4-979D-BBDD363933BA}">
      <dgm:prSet phldrT="[Metin]" custT="1"/>
      <dgm:spPr/>
      <dgm:t>
        <a:bodyPr/>
        <a:lstStyle/>
        <a:p>
          <a:r>
            <a:rPr lang="tr-TR" sz="1600" b="1" dirty="0"/>
            <a:t>TS ISO 46001 Su Verimliliği Yönetim Sistemi Belgesine sahip olması</a:t>
          </a:r>
          <a:r>
            <a:rPr lang="tr-TR" sz="1600" b="1" baseline="30000" dirty="0"/>
            <a:t>*</a:t>
          </a:r>
          <a:endParaRPr lang="tr-TR" sz="1600" b="1" dirty="0"/>
        </a:p>
      </dgm:t>
    </dgm:pt>
    <dgm:pt modelId="{7C843796-26B9-4427-B109-E72D6B5AAE31}" type="parTrans" cxnId="{70C2C684-365B-4332-8D49-E1A90E62806B}">
      <dgm:prSet/>
      <dgm:spPr/>
      <dgm:t>
        <a:bodyPr/>
        <a:lstStyle/>
        <a:p>
          <a:endParaRPr lang="tr-TR" sz="1600"/>
        </a:p>
      </dgm:t>
    </dgm:pt>
    <dgm:pt modelId="{5047CEC6-F8B3-4259-93EC-2DD4A410F530}" type="sibTrans" cxnId="{70C2C684-365B-4332-8D49-E1A90E62806B}">
      <dgm:prSet/>
      <dgm:spPr/>
      <dgm:t>
        <a:bodyPr/>
        <a:lstStyle/>
        <a:p>
          <a:endParaRPr lang="tr-TR" sz="1600"/>
        </a:p>
      </dgm:t>
    </dgm:pt>
    <dgm:pt modelId="{1AB64BF8-8441-4B69-9094-2C22AE9E247C}" type="pres">
      <dgm:prSet presAssocID="{F279C819-7B8C-4EC8-A1DC-B4383CDC8A25}" presName="Name0" presStyleCnt="0">
        <dgm:presLayoutVars>
          <dgm:chMax val="7"/>
          <dgm:chPref val="7"/>
          <dgm:dir/>
        </dgm:presLayoutVars>
      </dgm:prSet>
      <dgm:spPr/>
    </dgm:pt>
    <dgm:pt modelId="{E255001C-5076-46EB-86B7-96DBB5524689}" type="pres">
      <dgm:prSet presAssocID="{F279C819-7B8C-4EC8-A1DC-B4383CDC8A25}" presName="Name1" presStyleCnt="0"/>
      <dgm:spPr/>
    </dgm:pt>
    <dgm:pt modelId="{667195EF-E7A3-4333-B514-694F0158FC97}" type="pres">
      <dgm:prSet presAssocID="{F279C819-7B8C-4EC8-A1DC-B4383CDC8A25}" presName="cycle" presStyleCnt="0"/>
      <dgm:spPr/>
    </dgm:pt>
    <dgm:pt modelId="{A2D3FA7D-8C97-45B8-93D0-2C5015A3FCA8}" type="pres">
      <dgm:prSet presAssocID="{F279C819-7B8C-4EC8-A1DC-B4383CDC8A25}" presName="srcNode" presStyleLbl="node1" presStyleIdx="0" presStyleCnt="3"/>
      <dgm:spPr/>
    </dgm:pt>
    <dgm:pt modelId="{783117A8-E51B-461E-B698-9B014AC28CAF}" type="pres">
      <dgm:prSet presAssocID="{F279C819-7B8C-4EC8-A1DC-B4383CDC8A25}" presName="conn" presStyleLbl="parChTrans1D2" presStyleIdx="0" presStyleCnt="1"/>
      <dgm:spPr/>
    </dgm:pt>
    <dgm:pt modelId="{6F340349-C928-432E-B2D7-E32EB4653C40}" type="pres">
      <dgm:prSet presAssocID="{F279C819-7B8C-4EC8-A1DC-B4383CDC8A25}" presName="extraNode" presStyleLbl="node1" presStyleIdx="0" presStyleCnt="3"/>
      <dgm:spPr/>
    </dgm:pt>
    <dgm:pt modelId="{E3366C3D-01E2-4DCD-B0AC-B2C0E00902EE}" type="pres">
      <dgm:prSet presAssocID="{F279C819-7B8C-4EC8-A1DC-B4383CDC8A25}" presName="dstNode" presStyleLbl="node1" presStyleIdx="0" presStyleCnt="3"/>
      <dgm:spPr/>
    </dgm:pt>
    <dgm:pt modelId="{5C06CBD5-9DC4-42CB-9383-A79CAD361F12}" type="pres">
      <dgm:prSet presAssocID="{5D14369F-4BAB-468D-9C76-14B956917BB6}" presName="text_1" presStyleLbl="node1" presStyleIdx="0" presStyleCnt="3">
        <dgm:presLayoutVars>
          <dgm:bulletEnabled val="1"/>
        </dgm:presLayoutVars>
      </dgm:prSet>
      <dgm:spPr/>
    </dgm:pt>
    <dgm:pt modelId="{B8120566-ED9D-4FC3-8C95-45B2B139E5B9}" type="pres">
      <dgm:prSet presAssocID="{5D14369F-4BAB-468D-9C76-14B956917BB6}" presName="accent_1" presStyleCnt="0"/>
      <dgm:spPr/>
    </dgm:pt>
    <dgm:pt modelId="{FA2018F4-3D57-4A64-A78C-683E3CF35ABB}" type="pres">
      <dgm:prSet presAssocID="{5D14369F-4BAB-468D-9C76-14B956917BB6}" presName="accentRepeatNode" presStyleLbl="solidFgAcc1" presStyleIdx="0" presStyleCnt="3"/>
      <dgm:spPr/>
    </dgm:pt>
    <dgm:pt modelId="{664DA91D-1D44-45ED-81F3-26CC72A68007}" type="pres">
      <dgm:prSet presAssocID="{B75530F3-9894-4CD3-B89B-3AD2B18402F7}" presName="text_2" presStyleLbl="node1" presStyleIdx="1" presStyleCnt="3">
        <dgm:presLayoutVars>
          <dgm:bulletEnabled val="1"/>
        </dgm:presLayoutVars>
      </dgm:prSet>
      <dgm:spPr/>
    </dgm:pt>
    <dgm:pt modelId="{1FB373D5-7B35-481A-903E-04C63E3C1973}" type="pres">
      <dgm:prSet presAssocID="{B75530F3-9894-4CD3-B89B-3AD2B18402F7}" presName="accent_2" presStyleCnt="0"/>
      <dgm:spPr/>
    </dgm:pt>
    <dgm:pt modelId="{08CBDC79-E96E-4CB5-B553-300DA5F1D407}" type="pres">
      <dgm:prSet presAssocID="{B75530F3-9894-4CD3-B89B-3AD2B18402F7}" presName="accentRepeatNode" presStyleLbl="solidFgAcc1" presStyleIdx="1" presStyleCnt="3"/>
      <dgm:spPr/>
    </dgm:pt>
    <dgm:pt modelId="{228BD360-D0B9-4802-8D53-A0251F8B5957}" type="pres">
      <dgm:prSet presAssocID="{53FB2CB9-4103-48C4-979D-BBDD363933BA}" presName="text_3" presStyleLbl="node1" presStyleIdx="2" presStyleCnt="3">
        <dgm:presLayoutVars>
          <dgm:bulletEnabled val="1"/>
        </dgm:presLayoutVars>
      </dgm:prSet>
      <dgm:spPr/>
    </dgm:pt>
    <dgm:pt modelId="{F364C374-2F16-4303-AFD1-5A954E9014C8}" type="pres">
      <dgm:prSet presAssocID="{53FB2CB9-4103-48C4-979D-BBDD363933BA}" presName="accent_3" presStyleCnt="0"/>
      <dgm:spPr/>
    </dgm:pt>
    <dgm:pt modelId="{DF0DC873-D326-4CAA-AED6-0DF9EBE0BD73}" type="pres">
      <dgm:prSet presAssocID="{53FB2CB9-4103-48C4-979D-BBDD363933BA}" presName="accentRepeatNode" presStyleLbl="solidFgAcc1" presStyleIdx="2" presStyleCnt="3"/>
      <dgm:spPr/>
    </dgm:pt>
  </dgm:ptLst>
  <dgm:cxnLst>
    <dgm:cxn modelId="{1E546425-7CB1-457C-B4A4-274314ACD96F}" type="presOf" srcId="{B75530F3-9894-4CD3-B89B-3AD2B18402F7}" destId="{664DA91D-1D44-45ED-81F3-26CC72A68007}" srcOrd="0" destOrd="0" presId="urn:microsoft.com/office/officeart/2008/layout/VerticalCurvedList"/>
    <dgm:cxn modelId="{72B24E38-52BA-4A38-A38B-1CB027B2388B}" type="presOf" srcId="{5D14369F-4BAB-468D-9C76-14B956917BB6}" destId="{5C06CBD5-9DC4-42CB-9383-A79CAD361F12}" srcOrd="0" destOrd="0" presId="urn:microsoft.com/office/officeart/2008/layout/VerticalCurvedList"/>
    <dgm:cxn modelId="{0C47D543-ADA5-4FB8-B4C3-93E33F053CE8}" srcId="{F279C819-7B8C-4EC8-A1DC-B4383CDC8A25}" destId="{B75530F3-9894-4CD3-B89B-3AD2B18402F7}" srcOrd="1" destOrd="0" parTransId="{B49DD5D4-342B-48FE-A956-D2DC2D2CD6E1}" sibTransId="{C90F946D-6A90-4912-9893-ECF374AA3A8F}"/>
    <dgm:cxn modelId="{9D6B786D-BED6-41CF-86F7-4730ECC0969F}" srcId="{F279C819-7B8C-4EC8-A1DC-B4383CDC8A25}" destId="{5D14369F-4BAB-468D-9C76-14B956917BB6}" srcOrd="0" destOrd="0" parTransId="{1D0769E6-4A3D-4A99-A53D-681F2DA13C3E}" sibTransId="{E22630A0-3080-4962-8E0E-FCF2A67EBE42}"/>
    <dgm:cxn modelId="{70C2C684-365B-4332-8D49-E1A90E62806B}" srcId="{F279C819-7B8C-4EC8-A1DC-B4383CDC8A25}" destId="{53FB2CB9-4103-48C4-979D-BBDD363933BA}" srcOrd="2" destOrd="0" parTransId="{7C843796-26B9-4427-B109-E72D6B5AAE31}" sibTransId="{5047CEC6-F8B3-4259-93EC-2DD4A410F530}"/>
    <dgm:cxn modelId="{322A16B5-D5A8-4FB3-A160-8886B1ED315D}" type="presOf" srcId="{53FB2CB9-4103-48C4-979D-BBDD363933BA}" destId="{228BD360-D0B9-4802-8D53-A0251F8B5957}" srcOrd="0" destOrd="0" presId="urn:microsoft.com/office/officeart/2008/layout/VerticalCurvedList"/>
    <dgm:cxn modelId="{10FA02C2-9019-40E3-ADD8-858CFC28CE68}" type="presOf" srcId="{E22630A0-3080-4962-8E0E-FCF2A67EBE42}" destId="{783117A8-E51B-461E-B698-9B014AC28CAF}" srcOrd="0" destOrd="0" presId="urn:microsoft.com/office/officeart/2008/layout/VerticalCurvedList"/>
    <dgm:cxn modelId="{BA991BCD-9262-4857-85C5-2AC93DE6F6C5}" type="presOf" srcId="{F279C819-7B8C-4EC8-A1DC-B4383CDC8A25}" destId="{1AB64BF8-8441-4B69-9094-2C22AE9E247C}" srcOrd="0" destOrd="0" presId="urn:microsoft.com/office/officeart/2008/layout/VerticalCurvedList"/>
    <dgm:cxn modelId="{61336875-CCCB-4A76-B087-A391E66C18A1}" type="presParOf" srcId="{1AB64BF8-8441-4B69-9094-2C22AE9E247C}" destId="{E255001C-5076-46EB-86B7-96DBB5524689}" srcOrd="0" destOrd="0" presId="urn:microsoft.com/office/officeart/2008/layout/VerticalCurvedList"/>
    <dgm:cxn modelId="{DA3F1DC5-1B53-4861-A4CD-CD4207ED2CFC}" type="presParOf" srcId="{E255001C-5076-46EB-86B7-96DBB5524689}" destId="{667195EF-E7A3-4333-B514-694F0158FC97}" srcOrd="0" destOrd="0" presId="urn:microsoft.com/office/officeart/2008/layout/VerticalCurvedList"/>
    <dgm:cxn modelId="{F95A3CC5-5629-4684-B832-CA77981B3064}" type="presParOf" srcId="{667195EF-E7A3-4333-B514-694F0158FC97}" destId="{A2D3FA7D-8C97-45B8-93D0-2C5015A3FCA8}" srcOrd="0" destOrd="0" presId="urn:microsoft.com/office/officeart/2008/layout/VerticalCurvedList"/>
    <dgm:cxn modelId="{3B0E1015-6CDD-4180-B792-6EF72FF345CA}" type="presParOf" srcId="{667195EF-E7A3-4333-B514-694F0158FC97}" destId="{783117A8-E51B-461E-B698-9B014AC28CAF}" srcOrd="1" destOrd="0" presId="urn:microsoft.com/office/officeart/2008/layout/VerticalCurvedList"/>
    <dgm:cxn modelId="{3610D55F-76F5-4E31-9FAF-E762B33D7EAF}" type="presParOf" srcId="{667195EF-E7A3-4333-B514-694F0158FC97}" destId="{6F340349-C928-432E-B2D7-E32EB4653C40}" srcOrd="2" destOrd="0" presId="urn:microsoft.com/office/officeart/2008/layout/VerticalCurvedList"/>
    <dgm:cxn modelId="{763D6C8C-E463-4B66-B5AF-2386654E9AA2}" type="presParOf" srcId="{667195EF-E7A3-4333-B514-694F0158FC97}" destId="{E3366C3D-01E2-4DCD-B0AC-B2C0E00902EE}" srcOrd="3" destOrd="0" presId="urn:microsoft.com/office/officeart/2008/layout/VerticalCurvedList"/>
    <dgm:cxn modelId="{D5588342-186F-4170-90A6-33FF1B80B35A}" type="presParOf" srcId="{E255001C-5076-46EB-86B7-96DBB5524689}" destId="{5C06CBD5-9DC4-42CB-9383-A79CAD361F12}" srcOrd="1" destOrd="0" presId="urn:microsoft.com/office/officeart/2008/layout/VerticalCurvedList"/>
    <dgm:cxn modelId="{50A98CC1-6BA0-4CFF-8157-0D6B5D295564}" type="presParOf" srcId="{E255001C-5076-46EB-86B7-96DBB5524689}" destId="{B8120566-ED9D-4FC3-8C95-45B2B139E5B9}" srcOrd="2" destOrd="0" presId="urn:microsoft.com/office/officeart/2008/layout/VerticalCurvedList"/>
    <dgm:cxn modelId="{58BB6988-46A0-4580-9FFE-CEA0BC49600B}" type="presParOf" srcId="{B8120566-ED9D-4FC3-8C95-45B2B139E5B9}" destId="{FA2018F4-3D57-4A64-A78C-683E3CF35ABB}" srcOrd="0" destOrd="0" presId="urn:microsoft.com/office/officeart/2008/layout/VerticalCurvedList"/>
    <dgm:cxn modelId="{E662F58D-7C9B-4265-BE1F-A580CB87CEE6}" type="presParOf" srcId="{E255001C-5076-46EB-86B7-96DBB5524689}" destId="{664DA91D-1D44-45ED-81F3-26CC72A68007}" srcOrd="3" destOrd="0" presId="urn:microsoft.com/office/officeart/2008/layout/VerticalCurvedList"/>
    <dgm:cxn modelId="{2E95841C-9149-449D-A11F-78DEBC2BA0A2}" type="presParOf" srcId="{E255001C-5076-46EB-86B7-96DBB5524689}" destId="{1FB373D5-7B35-481A-903E-04C63E3C1973}" srcOrd="4" destOrd="0" presId="urn:microsoft.com/office/officeart/2008/layout/VerticalCurvedList"/>
    <dgm:cxn modelId="{F1B3B848-C28C-4E73-95F9-FD8EF529A19A}" type="presParOf" srcId="{1FB373D5-7B35-481A-903E-04C63E3C1973}" destId="{08CBDC79-E96E-4CB5-B553-300DA5F1D407}" srcOrd="0" destOrd="0" presId="urn:microsoft.com/office/officeart/2008/layout/VerticalCurvedList"/>
    <dgm:cxn modelId="{3F569BBA-C399-4646-955F-F31E7F5486AD}" type="presParOf" srcId="{E255001C-5076-46EB-86B7-96DBB5524689}" destId="{228BD360-D0B9-4802-8D53-A0251F8B5957}" srcOrd="5" destOrd="0" presId="urn:microsoft.com/office/officeart/2008/layout/VerticalCurvedList"/>
    <dgm:cxn modelId="{E5D5CCF7-775E-41B6-BCD8-4780C7103B17}" type="presParOf" srcId="{E255001C-5076-46EB-86B7-96DBB5524689}" destId="{F364C374-2F16-4303-AFD1-5A954E9014C8}" srcOrd="6" destOrd="0" presId="urn:microsoft.com/office/officeart/2008/layout/VerticalCurvedList"/>
    <dgm:cxn modelId="{933D3114-8ED5-4F16-8281-1EA4670437D2}" type="presParOf" srcId="{F364C374-2F16-4303-AFD1-5A954E9014C8}" destId="{DF0DC873-D326-4CAA-AED6-0DF9EBE0BD7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79C819-7B8C-4EC8-A1DC-B4383CDC8A25}" type="doc">
      <dgm:prSet loTypeId="urn:microsoft.com/office/officeart/2008/layout/VerticalCurvedList" loCatId="list" qsTypeId="urn:microsoft.com/office/officeart/2005/8/quickstyle/simple1" qsCatId="simple" csTypeId="urn:microsoft.com/office/officeart/2005/8/colors/accent6_1" csCatId="accent6" phldr="1"/>
      <dgm:spPr/>
      <dgm:t>
        <a:bodyPr/>
        <a:lstStyle/>
        <a:p>
          <a:endParaRPr lang="tr-TR"/>
        </a:p>
      </dgm:t>
    </dgm:pt>
    <dgm:pt modelId="{5D14369F-4BAB-468D-9C76-14B956917BB6}">
      <dgm:prSet phldrT="[Metin]" custT="1"/>
      <dgm:spPr/>
      <dgm:t>
        <a:bodyPr/>
        <a:lstStyle/>
        <a:p>
          <a:r>
            <a:rPr lang="tr-TR" sz="1600" b="1" dirty="0"/>
            <a:t>Toplam su kullanımının %5’inin geleneksel olmayan su kaynaklarından sağlanması</a:t>
          </a:r>
        </a:p>
      </dgm:t>
    </dgm:pt>
    <dgm:pt modelId="{1D0769E6-4A3D-4A99-A53D-681F2DA13C3E}" type="parTrans" cxnId="{9D6B786D-BED6-41CF-86F7-4730ECC0969F}">
      <dgm:prSet/>
      <dgm:spPr/>
      <dgm:t>
        <a:bodyPr/>
        <a:lstStyle/>
        <a:p>
          <a:endParaRPr lang="tr-TR" sz="1600"/>
        </a:p>
      </dgm:t>
    </dgm:pt>
    <dgm:pt modelId="{E22630A0-3080-4962-8E0E-FCF2A67EBE42}" type="sibTrans" cxnId="{9D6B786D-BED6-41CF-86F7-4730ECC0969F}">
      <dgm:prSet/>
      <dgm:spPr/>
      <dgm:t>
        <a:bodyPr/>
        <a:lstStyle/>
        <a:p>
          <a:endParaRPr lang="tr-TR" sz="1600"/>
        </a:p>
      </dgm:t>
    </dgm:pt>
    <dgm:pt modelId="{B75530F3-9894-4CD3-B89B-3AD2B18402F7}">
      <dgm:prSet phldrT="[Metin]" custT="1"/>
      <dgm:spPr/>
      <dgm:t>
        <a:bodyPr/>
        <a:lstStyle/>
        <a:p>
          <a:r>
            <a:rPr lang="tr-TR" sz="1600" b="1" dirty="0"/>
            <a:t>Yağmur suyu hasadının yapılması </a:t>
          </a:r>
          <a:r>
            <a:rPr lang="tr-TR" sz="2000" b="1" baseline="30000" dirty="0"/>
            <a:t>*</a:t>
          </a:r>
          <a:endParaRPr lang="tr-TR" sz="2000" b="1" dirty="0"/>
        </a:p>
      </dgm:t>
    </dgm:pt>
    <dgm:pt modelId="{B49DD5D4-342B-48FE-A956-D2DC2D2CD6E1}" type="parTrans" cxnId="{0C47D543-ADA5-4FB8-B4C3-93E33F053CE8}">
      <dgm:prSet/>
      <dgm:spPr/>
      <dgm:t>
        <a:bodyPr/>
        <a:lstStyle/>
        <a:p>
          <a:endParaRPr lang="tr-TR" sz="1600"/>
        </a:p>
      </dgm:t>
    </dgm:pt>
    <dgm:pt modelId="{C90F946D-6A90-4912-9893-ECF374AA3A8F}" type="sibTrans" cxnId="{0C47D543-ADA5-4FB8-B4C3-93E33F053CE8}">
      <dgm:prSet/>
      <dgm:spPr/>
      <dgm:t>
        <a:bodyPr/>
        <a:lstStyle/>
        <a:p>
          <a:endParaRPr lang="tr-TR" sz="1600"/>
        </a:p>
      </dgm:t>
    </dgm:pt>
    <dgm:pt modelId="{53FB2CB9-4103-48C4-979D-BBDD363933BA}">
      <dgm:prSet phldrT="[Metin]" custT="1"/>
      <dgm:spPr/>
      <dgm:t>
        <a:bodyPr/>
        <a:lstStyle/>
        <a:p>
          <a:r>
            <a:rPr lang="tr-TR" sz="1600" b="1" dirty="0"/>
            <a:t>Gri suyun yeniden kullanılması </a:t>
          </a:r>
          <a:r>
            <a:rPr lang="tr-TR" sz="2000" b="1" baseline="30000" dirty="0"/>
            <a:t>**</a:t>
          </a:r>
          <a:endParaRPr lang="tr-TR" sz="2000" b="1" dirty="0"/>
        </a:p>
      </dgm:t>
    </dgm:pt>
    <dgm:pt modelId="{7C843796-26B9-4427-B109-E72D6B5AAE31}" type="parTrans" cxnId="{70C2C684-365B-4332-8D49-E1A90E62806B}">
      <dgm:prSet/>
      <dgm:spPr/>
      <dgm:t>
        <a:bodyPr/>
        <a:lstStyle/>
        <a:p>
          <a:endParaRPr lang="tr-TR" sz="1600"/>
        </a:p>
      </dgm:t>
    </dgm:pt>
    <dgm:pt modelId="{5047CEC6-F8B3-4259-93EC-2DD4A410F530}" type="sibTrans" cxnId="{70C2C684-365B-4332-8D49-E1A90E62806B}">
      <dgm:prSet/>
      <dgm:spPr/>
      <dgm:t>
        <a:bodyPr/>
        <a:lstStyle/>
        <a:p>
          <a:endParaRPr lang="tr-TR" sz="1600"/>
        </a:p>
      </dgm:t>
    </dgm:pt>
    <dgm:pt modelId="{AD22FDF8-70D4-4AA3-908C-1D6641D046A4}">
      <dgm:prSet custT="1"/>
      <dgm:spPr/>
      <dgm:t>
        <a:bodyPr/>
        <a:lstStyle/>
        <a:p>
          <a:r>
            <a:rPr lang="tr-TR" sz="1600" b="1" dirty="0">
              <a:hlinkClick xmlns:r="http://schemas.openxmlformats.org/officeDocument/2006/relationships" r:id="rId1" action="ppaction://hlinkfile"/>
            </a:rPr>
            <a:t>Kurakçıl Peyzaj Uygulama Rehberindeki esaslara uyulması</a:t>
          </a:r>
          <a:endParaRPr lang="tr-TR" sz="1600" b="1" dirty="0"/>
        </a:p>
      </dgm:t>
    </dgm:pt>
    <dgm:pt modelId="{D67ACFF8-17CC-434D-88B9-B594762A586C}" type="parTrans" cxnId="{89F1A3B9-4033-4F80-8969-3C1E08CA1092}">
      <dgm:prSet/>
      <dgm:spPr/>
      <dgm:t>
        <a:bodyPr/>
        <a:lstStyle/>
        <a:p>
          <a:endParaRPr lang="tr-TR" sz="1600"/>
        </a:p>
      </dgm:t>
    </dgm:pt>
    <dgm:pt modelId="{8C1F16A1-BCEA-4AE6-ABBD-B787FC2E051F}" type="sibTrans" cxnId="{89F1A3B9-4033-4F80-8969-3C1E08CA1092}">
      <dgm:prSet/>
      <dgm:spPr/>
      <dgm:t>
        <a:bodyPr/>
        <a:lstStyle/>
        <a:p>
          <a:endParaRPr lang="tr-TR" sz="1600"/>
        </a:p>
      </dgm:t>
    </dgm:pt>
    <dgm:pt modelId="{E90D6BBB-AFAF-4951-89C6-70817CA92183}">
      <dgm:prSet custT="1"/>
      <dgm:spPr/>
      <dgm:t>
        <a:bodyPr/>
        <a:lstStyle/>
        <a:p>
          <a:r>
            <a:rPr lang="tr-TR" sz="1600" b="1" dirty="0"/>
            <a:t>Su verimliliği eğitimi ve tanıtım çalışmalarının yapılması</a:t>
          </a:r>
        </a:p>
      </dgm:t>
    </dgm:pt>
    <dgm:pt modelId="{545A7677-F830-4759-A39B-23DCA014A053}" type="parTrans" cxnId="{C348A060-082B-4B3F-8D57-162DF25C0E56}">
      <dgm:prSet/>
      <dgm:spPr/>
      <dgm:t>
        <a:bodyPr/>
        <a:lstStyle/>
        <a:p>
          <a:endParaRPr lang="tr-TR" sz="1600"/>
        </a:p>
      </dgm:t>
    </dgm:pt>
    <dgm:pt modelId="{6DB524B8-5C05-466D-9C63-735E2292E464}" type="sibTrans" cxnId="{C348A060-082B-4B3F-8D57-162DF25C0E56}">
      <dgm:prSet/>
      <dgm:spPr/>
      <dgm:t>
        <a:bodyPr/>
        <a:lstStyle/>
        <a:p>
          <a:endParaRPr lang="tr-TR" sz="1600"/>
        </a:p>
      </dgm:t>
    </dgm:pt>
    <dgm:pt modelId="{9B21CA08-F746-419E-8E6A-3C17454E2B8D}">
      <dgm:prSet custT="1"/>
      <dgm:spPr/>
      <dgm:t>
        <a:bodyPr/>
        <a:lstStyle/>
        <a:p>
          <a:r>
            <a:rPr lang="tr-TR" sz="1600" b="1" kern="1200" dirty="0"/>
            <a:t>OSB</a:t>
          </a:r>
          <a:r>
            <a:rPr lang="tr-TR" sz="1600" b="1" kern="1200" baseline="0" dirty="0"/>
            <a:t> içinde yer alan tesislerde NACE koduna uygun su verimliliği rehberlerinin uygulanması</a:t>
          </a:r>
          <a:endParaRPr lang="tr-TR" sz="1600" b="1" kern="1200" dirty="0"/>
        </a:p>
      </dgm:t>
    </dgm:pt>
    <dgm:pt modelId="{3BFF02A8-D8B2-4916-B4CC-4AF60E8E5549}" type="parTrans" cxnId="{AD2D1502-D005-495E-89B9-B32629699F96}">
      <dgm:prSet/>
      <dgm:spPr/>
      <dgm:t>
        <a:bodyPr/>
        <a:lstStyle/>
        <a:p>
          <a:endParaRPr lang="tr-TR"/>
        </a:p>
      </dgm:t>
    </dgm:pt>
    <dgm:pt modelId="{03FDF72F-34DC-440D-A1C2-298D38F0B164}" type="sibTrans" cxnId="{AD2D1502-D005-495E-89B9-B32629699F96}">
      <dgm:prSet/>
      <dgm:spPr/>
      <dgm:t>
        <a:bodyPr/>
        <a:lstStyle/>
        <a:p>
          <a:endParaRPr lang="tr-TR"/>
        </a:p>
      </dgm:t>
    </dgm:pt>
    <dgm:pt modelId="{14036989-EEBB-46EC-99A3-2FE61226A5ED}">
      <dgm:prSet custT="1"/>
      <dgm:spPr/>
      <dgm:t>
        <a:bodyPr/>
        <a:lstStyle/>
        <a:p>
          <a:r>
            <a:rPr lang="tr-TR" sz="1600" b="1" dirty="0"/>
            <a:t>Türk</a:t>
          </a:r>
          <a:r>
            <a:rPr lang="tr-TR" sz="1600" b="1" baseline="0" dirty="0"/>
            <a:t> Standartları Enstitüsü tarafından verilen TS ISO 46001 Su Verimliliği Yönetim Sistemi Belgesine sahip olması </a:t>
          </a:r>
          <a:r>
            <a:rPr lang="tr-TR" sz="2800" b="1" baseline="30000" dirty="0"/>
            <a:t>***</a:t>
          </a:r>
          <a:endParaRPr lang="tr-TR" sz="2800" b="1" dirty="0"/>
        </a:p>
      </dgm:t>
    </dgm:pt>
    <dgm:pt modelId="{B4967E61-61E4-46E2-B1D8-4722F339799C}" type="parTrans" cxnId="{40E20F76-B770-42A9-9C67-AB0DC557E6CE}">
      <dgm:prSet/>
      <dgm:spPr/>
      <dgm:t>
        <a:bodyPr/>
        <a:lstStyle/>
        <a:p>
          <a:endParaRPr lang="tr-TR"/>
        </a:p>
      </dgm:t>
    </dgm:pt>
    <dgm:pt modelId="{D1B39C81-CD61-4838-B02F-24A1029354C6}" type="sibTrans" cxnId="{40E20F76-B770-42A9-9C67-AB0DC557E6CE}">
      <dgm:prSet/>
      <dgm:spPr/>
      <dgm:t>
        <a:bodyPr/>
        <a:lstStyle/>
        <a:p>
          <a:endParaRPr lang="tr-TR"/>
        </a:p>
      </dgm:t>
    </dgm:pt>
    <dgm:pt modelId="{1AB64BF8-8441-4B69-9094-2C22AE9E247C}" type="pres">
      <dgm:prSet presAssocID="{F279C819-7B8C-4EC8-A1DC-B4383CDC8A25}" presName="Name0" presStyleCnt="0">
        <dgm:presLayoutVars>
          <dgm:chMax val="7"/>
          <dgm:chPref val="7"/>
          <dgm:dir/>
        </dgm:presLayoutVars>
      </dgm:prSet>
      <dgm:spPr/>
    </dgm:pt>
    <dgm:pt modelId="{E255001C-5076-46EB-86B7-96DBB5524689}" type="pres">
      <dgm:prSet presAssocID="{F279C819-7B8C-4EC8-A1DC-B4383CDC8A25}" presName="Name1" presStyleCnt="0"/>
      <dgm:spPr/>
    </dgm:pt>
    <dgm:pt modelId="{667195EF-E7A3-4333-B514-694F0158FC97}" type="pres">
      <dgm:prSet presAssocID="{F279C819-7B8C-4EC8-A1DC-B4383CDC8A25}" presName="cycle" presStyleCnt="0"/>
      <dgm:spPr/>
    </dgm:pt>
    <dgm:pt modelId="{A2D3FA7D-8C97-45B8-93D0-2C5015A3FCA8}" type="pres">
      <dgm:prSet presAssocID="{F279C819-7B8C-4EC8-A1DC-B4383CDC8A25}" presName="srcNode" presStyleLbl="node1" presStyleIdx="0" presStyleCnt="7"/>
      <dgm:spPr/>
    </dgm:pt>
    <dgm:pt modelId="{783117A8-E51B-461E-B698-9B014AC28CAF}" type="pres">
      <dgm:prSet presAssocID="{F279C819-7B8C-4EC8-A1DC-B4383CDC8A25}" presName="conn" presStyleLbl="parChTrans1D2" presStyleIdx="0" presStyleCnt="1"/>
      <dgm:spPr/>
    </dgm:pt>
    <dgm:pt modelId="{6F340349-C928-432E-B2D7-E32EB4653C40}" type="pres">
      <dgm:prSet presAssocID="{F279C819-7B8C-4EC8-A1DC-B4383CDC8A25}" presName="extraNode" presStyleLbl="node1" presStyleIdx="0" presStyleCnt="7"/>
      <dgm:spPr/>
    </dgm:pt>
    <dgm:pt modelId="{E3366C3D-01E2-4DCD-B0AC-B2C0E00902EE}" type="pres">
      <dgm:prSet presAssocID="{F279C819-7B8C-4EC8-A1DC-B4383CDC8A25}" presName="dstNode" presStyleLbl="node1" presStyleIdx="0" presStyleCnt="7"/>
      <dgm:spPr/>
    </dgm:pt>
    <dgm:pt modelId="{5C06CBD5-9DC4-42CB-9383-A79CAD361F12}" type="pres">
      <dgm:prSet presAssocID="{5D14369F-4BAB-468D-9C76-14B956917BB6}" presName="text_1" presStyleLbl="node1" presStyleIdx="0" presStyleCnt="7">
        <dgm:presLayoutVars>
          <dgm:bulletEnabled val="1"/>
        </dgm:presLayoutVars>
      </dgm:prSet>
      <dgm:spPr/>
    </dgm:pt>
    <dgm:pt modelId="{B8120566-ED9D-4FC3-8C95-45B2B139E5B9}" type="pres">
      <dgm:prSet presAssocID="{5D14369F-4BAB-468D-9C76-14B956917BB6}" presName="accent_1" presStyleCnt="0"/>
      <dgm:spPr/>
    </dgm:pt>
    <dgm:pt modelId="{FA2018F4-3D57-4A64-A78C-683E3CF35ABB}" type="pres">
      <dgm:prSet presAssocID="{5D14369F-4BAB-468D-9C76-14B956917BB6}" presName="accentRepeatNode" presStyleLbl="solidFgAcc1" presStyleIdx="0" presStyleCnt="7"/>
      <dgm:spPr/>
    </dgm:pt>
    <dgm:pt modelId="{664DA91D-1D44-45ED-81F3-26CC72A68007}" type="pres">
      <dgm:prSet presAssocID="{B75530F3-9894-4CD3-B89B-3AD2B18402F7}" presName="text_2" presStyleLbl="node1" presStyleIdx="1" presStyleCnt="7">
        <dgm:presLayoutVars>
          <dgm:bulletEnabled val="1"/>
        </dgm:presLayoutVars>
      </dgm:prSet>
      <dgm:spPr/>
    </dgm:pt>
    <dgm:pt modelId="{1FB373D5-7B35-481A-903E-04C63E3C1973}" type="pres">
      <dgm:prSet presAssocID="{B75530F3-9894-4CD3-B89B-3AD2B18402F7}" presName="accent_2" presStyleCnt="0"/>
      <dgm:spPr/>
    </dgm:pt>
    <dgm:pt modelId="{08CBDC79-E96E-4CB5-B553-300DA5F1D407}" type="pres">
      <dgm:prSet presAssocID="{B75530F3-9894-4CD3-B89B-3AD2B18402F7}" presName="accentRepeatNode" presStyleLbl="solidFgAcc1" presStyleIdx="1" presStyleCnt="7"/>
      <dgm:spPr/>
    </dgm:pt>
    <dgm:pt modelId="{228BD360-D0B9-4802-8D53-A0251F8B5957}" type="pres">
      <dgm:prSet presAssocID="{53FB2CB9-4103-48C4-979D-BBDD363933BA}" presName="text_3" presStyleLbl="node1" presStyleIdx="2" presStyleCnt="7">
        <dgm:presLayoutVars>
          <dgm:bulletEnabled val="1"/>
        </dgm:presLayoutVars>
      </dgm:prSet>
      <dgm:spPr/>
    </dgm:pt>
    <dgm:pt modelId="{F364C374-2F16-4303-AFD1-5A954E9014C8}" type="pres">
      <dgm:prSet presAssocID="{53FB2CB9-4103-48C4-979D-BBDD363933BA}" presName="accent_3" presStyleCnt="0"/>
      <dgm:spPr/>
    </dgm:pt>
    <dgm:pt modelId="{DF0DC873-D326-4CAA-AED6-0DF9EBE0BD73}" type="pres">
      <dgm:prSet presAssocID="{53FB2CB9-4103-48C4-979D-BBDD363933BA}" presName="accentRepeatNode" presStyleLbl="solidFgAcc1" presStyleIdx="2" presStyleCnt="7"/>
      <dgm:spPr/>
    </dgm:pt>
    <dgm:pt modelId="{4A0B9B44-3481-4E98-80E2-5C4DBC32F77A}" type="pres">
      <dgm:prSet presAssocID="{AD22FDF8-70D4-4AA3-908C-1D6641D046A4}" presName="text_4" presStyleLbl="node1" presStyleIdx="3" presStyleCnt="7">
        <dgm:presLayoutVars>
          <dgm:bulletEnabled val="1"/>
        </dgm:presLayoutVars>
      </dgm:prSet>
      <dgm:spPr/>
    </dgm:pt>
    <dgm:pt modelId="{B5CB7BE3-4C4F-49AE-9ACF-DDC39D9BA722}" type="pres">
      <dgm:prSet presAssocID="{AD22FDF8-70D4-4AA3-908C-1D6641D046A4}" presName="accent_4" presStyleCnt="0"/>
      <dgm:spPr/>
    </dgm:pt>
    <dgm:pt modelId="{39B1874B-9404-49E5-874F-BDDD02B8EE03}" type="pres">
      <dgm:prSet presAssocID="{AD22FDF8-70D4-4AA3-908C-1D6641D046A4}" presName="accentRepeatNode" presStyleLbl="solidFgAcc1" presStyleIdx="3" presStyleCnt="7"/>
      <dgm:spPr/>
    </dgm:pt>
    <dgm:pt modelId="{966526A0-ADB8-4DCE-91B4-40829E622F9F}" type="pres">
      <dgm:prSet presAssocID="{E90D6BBB-AFAF-4951-89C6-70817CA92183}" presName="text_5" presStyleLbl="node1" presStyleIdx="4" presStyleCnt="7">
        <dgm:presLayoutVars>
          <dgm:bulletEnabled val="1"/>
        </dgm:presLayoutVars>
      </dgm:prSet>
      <dgm:spPr/>
    </dgm:pt>
    <dgm:pt modelId="{9CFFD981-7856-42F0-8F13-9465A02AB391}" type="pres">
      <dgm:prSet presAssocID="{E90D6BBB-AFAF-4951-89C6-70817CA92183}" presName="accent_5" presStyleCnt="0"/>
      <dgm:spPr/>
    </dgm:pt>
    <dgm:pt modelId="{ADA9F7F0-CC50-4A34-9B32-BEFCDBE100E1}" type="pres">
      <dgm:prSet presAssocID="{E90D6BBB-AFAF-4951-89C6-70817CA92183}" presName="accentRepeatNode" presStyleLbl="solidFgAcc1" presStyleIdx="4" presStyleCnt="7"/>
      <dgm:spPr/>
    </dgm:pt>
    <dgm:pt modelId="{30C23B13-9A2A-4114-BDBA-CFE98FD84F0B}" type="pres">
      <dgm:prSet presAssocID="{9B21CA08-F746-419E-8E6A-3C17454E2B8D}" presName="text_6" presStyleLbl="node1" presStyleIdx="5" presStyleCnt="7">
        <dgm:presLayoutVars>
          <dgm:bulletEnabled val="1"/>
        </dgm:presLayoutVars>
      </dgm:prSet>
      <dgm:spPr/>
    </dgm:pt>
    <dgm:pt modelId="{F0F3F324-9C6D-4687-BF28-7F9B4C317924}" type="pres">
      <dgm:prSet presAssocID="{9B21CA08-F746-419E-8E6A-3C17454E2B8D}" presName="accent_6" presStyleCnt="0"/>
      <dgm:spPr/>
    </dgm:pt>
    <dgm:pt modelId="{855C19A2-1ADB-4EBB-BF5C-98FC01918720}" type="pres">
      <dgm:prSet presAssocID="{9B21CA08-F746-419E-8E6A-3C17454E2B8D}" presName="accentRepeatNode" presStyleLbl="solidFgAcc1" presStyleIdx="5" presStyleCnt="7"/>
      <dgm:spPr/>
    </dgm:pt>
    <dgm:pt modelId="{131376E4-7AE0-4037-96B8-059090AE1829}" type="pres">
      <dgm:prSet presAssocID="{14036989-EEBB-46EC-99A3-2FE61226A5ED}" presName="text_7" presStyleLbl="node1" presStyleIdx="6" presStyleCnt="7">
        <dgm:presLayoutVars>
          <dgm:bulletEnabled val="1"/>
        </dgm:presLayoutVars>
      </dgm:prSet>
      <dgm:spPr/>
    </dgm:pt>
    <dgm:pt modelId="{BF4CECD1-6C43-404F-921F-7A0B18ACBE2C}" type="pres">
      <dgm:prSet presAssocID="{14036989-EEBB-46EC-99A3-2FE61226A5ED}" presName="accent_7" presStyleCnt="0"/>
      <dgm:spPr/>
    </dgm:pt>
    <dgm:pt modelId="{7283FD6B-2B1E-4DB7-881D-712E2E2019E2}" type="pres">
      <dgm:prSet presAssocID="{14036989-EEBB-46EC-99A3-2FE61226A5ED}" presName="accentRepeatNode" presStyleLbl="solidFgAcc1" presStyleIdx="6" presStyleCnt="7"/>
      <dgm:spPr/>
    </dgm:pt>
  </dgm:ptLst>
  <dgm:cxnLst>
    <dgm:cxn modelId="{AD2D1502-D005-495E-89B9-B32629699F96}" srcId="{F279C819-7B8C-4EC8-A1DC-B4383CDC8A25}" destId="{9B21CA08-F746-419E-8E6A-3C17454E2B8D}" srcOrd="5" destOrd="0" parTransId="{3BFF02A8-D8B2-4916-B4CC-4AF60E8E5549}" sibTransId="{03FDF72F-34DC-440D-A1C2-298D38F0B164}"/>
    <dgm:cxn modelId="{AADFAB06-9041-49C2-931B-2F1E69C38B70}" type="presOf" srcId="{AD22FDF8-70D4-4AA3-908C-1D6641D046A4}" destId="{4A0B9B44-3481-4E98-80E2-5C4DBC32F77A}" srcOrd="0" destOrd="0" presId="urn:microsoft.com/office/officeart/2008/layout/VerticalCurvedList"/>
    <dgm:cxn modelId="{1E546425-7CB1-457C-B4A4-274314ACD96F}" type="presOf" srcId="{B75530F3-9894-4CD3-B89B-3AD2B18402F7}" destId="{664DA91D-1D44-45ED-81F3-26CC72A68007}" srcOrd="0" destOrd="0" presId="urn:microsoft.com/office/officeart/2008/layout/VerticalCurvedList"/>
    <dgm:cxn modelId="{14FDB829-956F-4BB3-9470-8025E8BD57AF}" type="presOf" srcId="{E90D6BBB-AFAF-4951-89C6-70817CA92183}" destId="{966526A0-ADB8-4DCE-91B4-40829E622F9F}" srcOrd="0" destOrd="0" presId="urn:microsoft.com/office/officeart/2008/layout/VerticalCurvedList"/>
    <dgm:cxn modelId="{72B24E38-52BA-4A38-A38B-1CB027B2388B}" type="presOf" srcId="{5D14369F-4BAB-468D-9C76-14B956917BB6}" destId="{5C06CBD5-9DC4-42CB-9383-A79CAD361F12}" srcOrd="0" destOrd="0" presId="urn:microsoft.com/office/officeart/2008/layout/VerticalCurvedList"/>
    <dgm:cxn modelId="{C348A060-082B-4B3F-8D57-162DF25C0E56}" srcId="{F279C819-7B8C-4EC8-A1DC-B4383CDC8A25}" destId="{E90D6BBB-AFAF-4951-89C6-70817CA92183}" srcOrd="4" destOrd="0" parTransId="{545A7677-F830-4759-A39B-23DCA014A053}" sibTransId="{6DB524B8-5C05-466D-9C63-735E2292E464}"/>
    <dgm:cxn modelId="{0C47D543-ADA5-4FB8-B4C3-93E33F053CE8}" srcId="{F279C819-7B8C-4EC8-A1DC-B4383CDC8A25}" destId="{B75530F3-9894-4CD3-B89B-3AD2B18402F7}" srcOrd="1" destOrd="0" parTransId="{B49DD5D4-342B-48FE-A956-D2DC2D2CD6E1}" sibTransId="{C90F946D-6A90-4912-9893-ECF374AA3A8F}"/>
    <dgm:cxn modelId="{9D6B786D-BED6-41CF-86F7-4730ECC0969F}" srcId="{F279C819-7B8C-4EC8-A1DC-B4383CDC8A25}" destId="{5D14369F-4BAB-468D-9C76-14B956917BB6}" srcOrd="0" destOrd="0" parTransId="{1D0769E6-4A3D-4A99-A53D-681F2DA13C3E}" sibTransId="{E22630A0-3080-4962-8E0E-FCF2A67EBE42}"/>
    <dgm:cxn modelId="{40E20F76-B770-42A9-9C67-AB0DC557E6CE}" srcId="{F279C819-7B8C-4EC8-A1DC-B4383CDC8A25}" destId="{14036989-EEBB-46EC-99A3-2FE61226A5ED}" srcOrd="6" destOrd="0" parTransId="{B4967E61-61E4-46E2-B1D8-4722F339799C}" sibTransId="{D1B39C81-CD61-4838-B02F-24A1029354C6}"/>
    <dgm:cxn modelId="{70C2C684-365B-4332-8D49-E1A90E62806B}" srcId="{F279C819-7B8C-4EC8-A1DC-B4383CDC8A25}" destId="{53FB2CB9-4103-48C4-979D-BBDD363933BA}" srcOrd="2" destOrd="0" parTransId="{7C843796-26B9-4427-B109-E72D6B5AAE31}" sibTransId="{5047CEC6-F8B3-4259-93EC-2DD4A410F530}"/>
    <dgm:cxn modelId="{AAB6FBA6-C4B7-4041-AD8A-FAC469CD84BF}" type="presOf" srcId="{9B21CA08-F746-419E-8E6A-3C17454E2B8D}" destId="{30C23B13-9A2A-4114-BDBA-CFE98FD84F0B}" srcOrd="0" destOrd="0" presId="urn:microsoft.com/office/officeart/2008/layout/VerticalCurvedList"/>
    <dgm:cxn modelId="{322A16B5-D5A8-4FB3-A160-8886B1ED315D}" type="presOf" srcId="{53FB2CB9-4103-48C4-979D-BBDD363933BA}" destId="{228BD360-D0B9-4802-8D53-A0251F8B5957}" srcOrd="0" destOrd="0" presId="urn:microsoft.com/office/officeart/2008/layout/VerticalCurvedList"/>
    <dgm:cxn modelId="{89F1A3B9-4033-4F80-8969-3C1E08CA1092}" srcId="{F279C819-7B8C-4EC8-A1DC-B4383CDC8A25}" destId="{AD22FDF8-70D4-4AA3-908C-1D6641D046A4}" srcOrd="3" destOrd="0" parTransId="{D67ACFF8-17CC-434D-88B9-B594762A586C}" sibTransId="{8C1F16A1-BCEA-4AE6-ABBD-B787FC2E051F}"/>
    <dgm:cxn modelId="{10FA02C2-9019-40E3-ADD8-858CFC28CE68}" type="presOf" srcId="{E22630A0-3080-4962-8E0E-FCF2A67EBE42}" destId="{783117A8-E51B-461E-B698-9B014AC28CAF}" srcOrd="0" destOrd="0" presId="urn:microsoft.com/office/officeart/2008/layout/VerticalCurvedList"/>
    <dgm:cxn modelId="{2F109FC7-E819-4D2B-8B90-6E1C5F20B66F}" type="presOf" srcId="{14036989-EEBB-46EC-99A3-2FE61226A5ED}" destId="{131376E4-7AE0-4037-96B8-059090AE1829}" srcOrd="0" destOrd="0" presId="urn:microsoft.com/office/officeart/2008/layout/VerticalCurvedList"/>
    <dgm:cxn modelId="{BA991BCD-9262-4857-85C5-2AC93DE6F6C5}" type="presOf" srcId="{F279C819-7B8C-4EC8-A1DC-B4383CDC8A25}" destId="{1AB64BF8-8441-4B69-9094-2C22AE9E247C}" srcOrd="0" destOrd="0" presId="urn:microsoft.com/office/officeart/2008/layout/VerticalCurvedList"/>
    <dgm:cxn modelId="{61336875-CCCB-4A76-B087-A391E66C18A1}" type="presParOf" srcId="{1AB64BF8-8441-4B69-9094-2C22AE9E247C}" destId="{E255001C-5076-46EB-86B7-96DBB5524689}" srcOrd="0" destOrd="0" presId="urn:microsoft.com/office/officeart/2008/layout/VerticalCurvedList"/>
    <dgm:cxn modelId="{DA3F1DC5-1B53-4861-A4CD-CD4207ED2CFC}" type="presParOf" srcId="{E255001C-5076-46EB-86B7-96DBB5524689}" destId="{667195EF-E7A3-4333-B514-694F0158FC97}" srcOrd="0" destOrd="0" presId="urn:microsoft.com/office/officeart/2008/layout/VerticalCurvedList"/>
    <dgm:cxn modelId="{F95A3CC5-5629-4684-B832-CA77981B3064}" type="presParOf" srcId="{667195EF-E7A3-4333-B514-694F0158FC97}" destId="{A2D3FA7D-8C97-45B8-93D0-2C5015A3FCA8}" srcOrd="0" destOrd="0" presId="urn:microsoft.com/office/officeart/2008/layout/VerticalCurvedList"/>
    <dgm:cxn modelId="{3B0E1015-6CDD-4180-B792-6EF72FF345CA}" type="presParOf" srcId="{667195EF-E7A3-4333-B514-694F0158FC97}" destId="{783117A8-E51B-461E-B698-9B014AC28CAF}" srcOrd="1" destOrd="0" presId="urn:microsoft.com/office/officeart/2008/layout/VerticalCurvedList"/>
    <dgm:cxn modelId="{3610D55F-76F5-4E31-9FAF-E762B33D7EAF}" type="presParOf" srcId="{667195EF-E7A3-4333-B514-694F0158FC97}" destId="{6F340349-C928-432E-B2D7-E32EB4653C40}" srcOrd="2" destOrd="0" presId="urn:microsoft.com/office/officeart/2008/layout/VerticalCurvedList"/>
    <dgm:cxn modelId="{763D6C8C-E463-4B66-B5AF-2386654E9AA2}" type="presParOf" srcId="{667195EF-E7A3-4333-B514-694F0158FC97}" destId="{E3366C3D-01E2-4DCD-B0AC-B2C0E00902EE}" srcOrd="3" destOrd="0" presId="urn:microsoft.com/office/officeart/2008/layout/VerticalCurvedList"/>
    <dgm:cxn modelId="{D5588342-186F-4170-90A6-33FF1B80B35A}" type="presParOf" srcId="{E255001C-5076-46EB-86B7-96DBB5524689}" destId="{5C06CBD5-9DC4-42CB-9383-A79CAD361F12}" srcOrd="1" destOrd="0" presId="urn:microsoft.com/office/officeart/2008/layout/VerticalCurvedList"/>
    <dgm:cxn modelId="{50A98CC1-6BA0-4CFF-8157-0D6B5D295564}" type="presParOf" srcId="{E255001C-5076-46EB-86B7-96DBB5524689}" destId="{B8120566-ED9D-4FC3-8C95-45B2B139E5B9}" srcOrd="2" destOrd="0" presId="urn:microsoft.com/office/officeart/2008/layout/VerticalCurvedList"/>
    <dgm:cxn modelId="{58BB6988-46A0-4580-9FFE-CEA0BC49600B}" type="presParOf" srcId="{B8120566-ED9D-4FC3-8C95-45B2B139E5B9}" destId="{FA2018F4-3D57-4A64-A78C-683E3CF35ABB}" srcOrd="0" destOrd="0" presId="urn:microsoft.com/office/officeart/2008/layout/VerticalCurvedList"/>
    <dgm:cxn modelId="{E662F58D-7C9B-4265-BE1F-A580CB87CEE6}" type="presParOf" srcId="{E255001C-5076-46EB-86B7-96DBB5524689}" destId="{664DA91D-1D44-45ED-81F3-26CC72A68007}" srcOrd="3" destOrd="0" presId="urn:microsoft.com/office/officeart/2008/layout/VerticalCurvedList"/>
    <dgm:cxn modelId="{2E95841C-9149-449D-A11F-78DEBC2BA0A2}" type="presParOf" srcId="{E255001C-5076-46EB-86B7-96DBB5524689}" destId="{1FB373D5-7B35-481A-903E-04C63E3C1973}" srcOrd="4" destOrd="0" presId="urn:microsoft.com/office/officeart/2008/layout/VerticalCurvedList"/>
    <dgm:cxn modelId="{F1B3B848-C28C-4E73-95F9-FD8EF529A19A}" type="presParOf" srcId="{1FB373D5-7B35-481A-903E-04C63E3C1973}" destId="{08CBDC79-E96E-4CB5-B553-300DA5F1D407}" srcOrd="0" destOrd="0" presId="urn:microsoft.com/office/officeart/2008/layout/VerticalCurvedList"/>
    <dgm:cxn modelId="{3F569BBA-C399-4646-955F-F31E7F5486AD}" type="presParOf" srcId="{E255001C-5076-46EB-86B7-96DBB5524689}" destId="{228BD360-D0B9-4802-8D53-A0251F8B5957}" srcOrd="5" destOrd="0" presId="urn:microsoft.com/office/officeart/2008/layout/VerticalCurvedList"/>
    <dgm:cxn modelId="{E5D5CCF7-775E-41B6-BCD8-4780C7103B17}" type="presParOf" srcId="{E255001C-5076-46EB-86B7-96DBB5524689}" destId="{F364C374-2F16-4303-AFD1-5A954E9014C8}" srcOrd="6" destOrd="0" presId="urn:microsoft.com/office/officeart/2008/layout/VerticalCurvedList"/>
    <dgm:cxn modelId="{933D3114-8ED5-4F16-8281-1EA4670437D2}" type="presParOf" srcId="{F364C374-2F16-4303-AFD1-5A954E9014C8}" destId="{DF0DC873-D326-4CAA-AED6-0DF9EBE0BD73}" srcOrd="0" destOrd="0" presId="urn:microsoft.com/office/officeart/2008/layout/VerticalCurvedList"/>
    <dgm:cxn modelId="{80068820-744B-4A3A-A675-58048015285E}" type="presParOf" srcId="{E255001C-5076-46EB-86B7-96DBB5524689}" destId="{4A0B9B44-3481-4E98-80E2-5C4DBC32F77A}" srcOrd="7" destOrd="0" presId="urn:microsoft.com/office/officeart/2008/layout/VerticalCurvedList"/>
    <dgm:cxn modelId="{1F16FB0A-87F7-4B20-A015-D788E07CEB77}" type="presParOf" srcId="{E255001C-5076-46EB-86B7-96DBB5524689}" destId="{B5CB7BE3-4C4F-49AE-9ACF-DDC39D9BA722}" srcOrd="8" destOrd="0" presId="urn:microsoft.com/office/officeart/2008/layout/VerticalCurvedList"/>
    <dgm:cxn modelId="{98E1D281-AA21-472D-9201-AF82E5167E23}" type="presParOf" srcId="{B5CB7BE3-4C4F-49AE-9ACF-DDC39D9BA722}" destId="{39B1874B-9404-49E5-874F-BDDD02B8EE03}" srcOrd="0" destOrd="0" presId="urn:microsoft.com/office/officeart/2008/layout/VerticalCurvedList"/>
    <dgm:cxn modelId="{3693671D-A3BA-49EF-B1FE-17E9DFBC4F80}" type="presParOf" srcId="{E255001C-5076-46EB-86B7-96DBB5524689}" destId="{966526A0-ADB8-4DCE-91B4-40829E622F9F}" srcOrd="9" destOrd="0" presId="urn:microsoft.com/office/officeart/2008/layout/VerticalCurvedList"/>
    <dgm:cxn modelId="{744DF78D-12E9-4E42-AE0E-011D8A4A3F72}" type="presParOf" srcId="{E255001C-5076-46EB-86B7-96DBB5524689}" destId="{9CFFD981-7856-42F0-8F13-9465A02AB391}" srcOrd="10" destOrd="0" presId="urn:microsoft.com/office/officeart/2008/layout/VerticalCurvedList"/>
    <dgm:cxn modelId="{4F51A803-0B8A-4599-8A40-0E31809B8C7A}" type="presParOf" srcId="{9CFFD981-7856-42F0-8F13-9465A02AB391}" destId="{ADA9F7F0-CC50-4A34-9B32-BEFCDBE100E1}" srcOrd="0" destOrd="0" presId="urn:microsoft.com/office/officeart/2008/layout/VerticalCurvedList"/>
    <dgm:cxn modelId="{DF8267F1-5C26-414C-86BE-38C2CEE164BC}" type="presParOf" srcId="{E255001C-5076-46EB-86B7-96DBB5524689}" destId="{30C23B13-9A2A-4114-BDBA-CFE98FD84F0B}" srcOrd="11" destOrd="0" presId="urn:microsoft.com/office/officeart/2008/layout/VerticalCurvedList"/>
    <dgm:cxn modelId="{967806DB-B301-48F8-BA38-C3904F584581}" type="presParOf" srcId="{E255001C-5076-46EB-86B7-96DBB5524689}" destId="{F0F3F324-9C6D-4687-BF28-7F9B4C317924}" srcOrd="12" destOrd="0" presId="urn:microsoft.com/office/officeart/2008/layout/VerticalCurvedList"/>
    <dgm:cxn modelId="{C697A19F-C88B-4B25-8852-AE77486A547A}" type="presParOf" srcId="{F0F3F324-9C6D-4687-BF28-7F9B4C317924}" destId="{855C19A2-1ADB-4EBB-BF5C-98FC01918720}" srcOrd="0" destOrd="0" presId="urn:microsoft.com/office/officeart/2008/layout/VerticalCurvedList"/>
    <dgm:cxn modelId="{2B2DD536-94FB-4FFF-96B3-F27F5890BB41}" type="presParOf" srcId="{E255001C-5076-46EB-86B7-96DBB5524689}" destId="{131376E4-7AE0-4037-96B8-059090AE1829}" srcOrd="13" destOrd="0" presId="urn:microsoft.com/office/officeart/2008/layout/VerticalCurvedList"/>
    <dgm:cxn modelId="{861CA7C7-809C-45A7-96B3-782DC701FA65}" type="presParOf" srcId="{E255001C-5076-46EB-86B7-96DBB5524689}" destId="{BF4CECD1-6C43-404F-921F-7A0B18ACBE2C}" srcOrd="14" destOrd="0" presId="urn:microsoft.com/office/officeart/2008/layout/VerticalCurvedList"/>
    <dgm:cxn modelId="{6AA32B1B-3599-4D56-9D88-A1FF1A40062A}" type="presParOf" srcId="{BF4CECD1-6C43-404F-921F-7A0B18ACBE2C}" destId="{7283FD6B-2B1E-4DB7-881D-712E2E2019E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79C819-7B8C-4EC8-A1DC-B4383CDC8A25}" type="doc">
      <dgm:prSet loTypeId="urn:microsoft.com/office/officeart/2008/layout/VerticalCurvedList" loCatId="list" qsTypeId="urn:microsoft.com/office/officeart/2005/8/quickstyle/simple1" qsCatId="simple" csTypeId="urn:microsoft.com/office/officeart/2005/8/colors/accent5_1" csCatId="accent5" phldr="1"/>
      <dgm:spPr/>
      <dgm:t>
        <a:bodyPr/>
        <a:lstStyle/>
        <a:p>
          <a:endParaRPr lang="tr-TR"/>
        </a:p>
      </dgm:t>
    </dgm:pt>
    <dgm:pt modelId="{5D14369F-4BAB-468D-9C76-14B956917BB6}">
      <dgm:prSet phldrT="[Metin]" custT="1"/>
      <dgm:spPr/>
      <dgm:t>
        <a:bodyPr/>
        <a:lstStyle/>
        <a:p>
          <a:r>
            <a:rPr lang="tr-TR" sz="2000" b="1" dirty="0" err="1"/>
            <a:t>Atıksuyun</a:t>
          </a:r>
          <a:r>
            <a:rPr lang="tr-TR" sz="2000" b="1" baseline="0" dirty="0"/>
            <a:t> en az %20’sinin geri kazanılarak yeniden kullanılması</a:t>
          </a:r>
          <a:endParaRPr lang="tr-TR" sz="2000" b="1" dirty="0"/>
        </a:p>
      </dgm:t>
    </dgm:pt>
    <dgm:pt modelId="{1D0769E6-4A3D-4A99-A53D-681F2DA13C3E}" type="parTrans" cxnId="{9D6B786D-BED6-41CF-86F7-4730ECC0969F}">
      <dgm:prSet/>
      <dgm:spPr/>
      <dgm:t>
        <a:bodyPr/>
        <a:lstStyle/>
        <a:p>
          <a:endParaRPr lang="tr-TR" sz="1600"/>
        </a:p>
      </dgm:t>
    </dgm:pt>
    <dgm:pt modelId="{E22630A0-3080-4962-8E0E-FCF2A67EBE42}" type="sibTrans" cxnId="{9D6B786D-BED6-41CF-86F7-4730ECC0969F}">
      <dgm:prSet/>
      <dgm:spPr/>
      <dgm:t>
        <a:bodyPr/>
        <a:lstStyle/>
        <a:p>
          <a:endParaRPr lang="tr-TR" sz="1600"/>
        </a:p>
      </dgm:t>
    </dgm:pt>
    <dgm:pt modelId="{B75530F3-9894-4CD3-B89B-3AD2B18402F7}">
      <dgm:prSet phldrT="[Metin]" custT="1"/>
      <dgm:spPr/>
      <dgm:t>
        <a:bodyPr/>
        <a:lstStyle/>
        <a:p>
          <a:r>
            <a:rPr lang="tr-TR" sz="2000" b="1" dirty="0"/>
            <a:t>NACE koduna uygun su verimliliği rehber dokümanlarında yer alan tekniklerin uygulanması</a:t>
          </a:r>
        </a:p>
      </dgm:t>
    </dgm:pt>
    <dgm:pt modelId="{B49DD5D4-342B-48FE-A956-D2DC2D2CD6E1}" type="parTrans" cxnId="{0C47D543-ADA5-4FB8-B4C3-93E33F053CE8}">
      <dgm:prSet/>
      <dgm:spPr/>
      <dgm:t>
        <a:bodyPr/>
        <a:lstStyle/>
        <a:p>
          <a:endParaRPr lang="tr-TR" sz="1600"/>
        </a:p>
      </dgm:t>
    </dgm:pt>
    <dgm:pt modelId="{C90F946D-6A90-4912-9893-ECF374AA3A8F}" type="sibTrans" cxnId="{0C47D543-ADA5-4FB8-B4C3-93E33F053CE8}">
      <dgm:prSet/>
      <dgm:spPr/>
      <dgm:t>
        <a:bodyPr/>
        <a:lstStyle/>
        <a:p>
          <a:endParaRPr lang="tr-TR" sz="1600"/>
        </a:p>
      </dgm:t>
    </dgm:pt>
    <dgm:pt modelId="{53FB2CB9-4103-48C4-979D-BBDD363933BA}">
      <dgm:prSet phldrT="[Metin]" custT="1"/>
      <dgm:spPr/>
      <dgm:t>
        <a:bodyPr/>
        <a:lstStyle/>
        <a:p>
          <a:r>
            <a:rPr lang="tr-TR" sz="2000" b="1" dirty="0"/>
            <a:t>TS ISO 46001 Su Verimliliği Yönetim Sistemi Belgesine sahip olunması</a:t>
          </a:r>
        </a:p>
      </dgm:t>
    </dgm:pt>
    <dgm:pt modelId="{7C843796-26B9-4427-B109-E72D6B5AAE31}" type="parTrans" cxnId="{70C2C684-365B-4332-8D49-E1A90E62806B}">
      <dgm:prSet/>
      <dgm:spPr/>
      <dgm:t>
        <a:bodyPr/>
        <a:lstStyle/>
        <a:p>
          <a:endParaRPr lang="tr-TR" sz="1600"/>
        </a:p>
      </dgm:t>
    </dgm:pt>
    <dgm:pt modelId="{5047CEC6-F8B3-4259-93EC-2DD4A410F530}" type="sibTrans" cxnId="{70C2C684-365B-4332-8D49-E1A90E62806B}">
      <dgm:prSet/>
      <dgm:spPr/>
      <dgm:t>
        <a:bodyPr/>
        <a:lstStyle/>
        <a:p>
          <a:endParaRPr lang="tr-TR" sz="1600"/>
        </a:p>
      </dgm:t>
    </dgm:pt>
    <dgm:pt modelId="{AD22FDF8-70D4-4AA3-908C-1D6641D046A4}">
      <dgm:prSet custT="1"/>
      <dgm:spPr/>
      <dgm:t>
        <a:bodyPr/>
        <a:lstStyle/>
        <a:p>
          <a:r>
            <a:rPr lang="tr-TR" sz="1800" b="1" dirty="0"/>
            <a:t>TS ISO 14046 </a:t>
          </a:r>
          <a:r>
            <a:rPr lang="tr-TR" sz="2000" b="1" dirty="0"/>
            <a:t>Çevre</a:t>
          </a:r>
          <a:r>
            <a:rPr lang="tr-TR" sz="1800" b="1" dirty="0"/>
            <a:t> Yönetimi- Su Ayak İzi-Prensipler, gerekler ve kılavuz standardı kapsamında belgesinin olması</a:t>
          </a:r>
        </a:p>
      </dgm:t>
    </dgm:pt>
    <dgm:pt modelId="{D67ACFF8-17CC-434D-88B9-B594762A586C}" type="parTrans" cxnId="{89F1A3B9-4033-4F80-8969-3C1E08CA1092}">
      <dgm:prSet/>
      <dgm:spPr/>
      <dgm:t>
        <a:bodyPr/>
        <a:lstStyle/>
        <a:p>
          <a:endParaRPr lang="tr-TR" sz="1600"/>
        </a:p>
      </dgm:t>
    </dgm:pt>
    <dgm:pt modelId="{8C1F16A1-BCEA-4AE6-ABBD-B787FC2E051F}" type="sibTrans" cxnId="{89F1A3B9-4033-4F80-8969-3C1E08CA1092}">
      <dgm:prSet/>
      <dgm:spPr/>
      <dgm:t>
        <a:bodyPr/>
        <a:lstStyle/>
        <a:p>
          <a:endParaRPr lang="tr-TR" sz="1600"/>
        </a:p>
      </dgm:t>
    </dgm:pt>
    <dgm:pt modelId="{1AB64BF8-8441-4B69-9094-2C22AE9E247C}" type="pres">
      <dgm:prSet presAssocID="{F279C819-7B8C-4EC8-A1DC-B4383CDC8A25}" presName="Name0" presStyleCnt="0">
        <dgm:presLayoutVars>
          <dgm:chMax val="7"/>
          <dgm:chPref val="7"/>
          <dgm:dir/>
        </dgm:presLayoutVars>
      </dgm:prSet>
      <dgm:spPr/>
    </dgm:pt>
    <dgm:pt modelId="{E255001C-5076-46EB-86B7-96DBB5524689}" type="pres">
      <dgm:prSet presAssocID="{F279C819-7B8C-4EC8-A1DC-B4383CDC8A25}" presName="Name1" presStyleCnt="0"/>
      <dgm:spPr/>
    </dgm:pt>
    <dgm:pt modelId="{667195EF-E7A3-4333-B514-694F0158FC97}" type="pres">
      <dgm:prSet presAssocID="{F279C819-7B8C-4EC8-A1DC-B4383CDC8A25}" presName="cycle" presStyleCnt="0"/>
      <dgm:spPr/>
    </dgm:pt>
    <dgm:pt modelId="{A2D3FA7D-8C97-45B8-93D0-2C5015A3FCA8}" type="pres">
      <dgm:prSet presAssocID="{F279C819-7B8C-4EC8-A1DC-B4383CDC8A25}" presName="srcNode" presStyleLbl="node1" presStyleIdx="0" presStyleCnt="4"/>
      <dgm:spPr/>
    </dgm:pt>
    <dgm:pt modelId="{783117A8-E51B-461E-B698-9B014AC28CAF}" type="pres">
      <dgm:prSet presAssocID="{F279C819-7B8C-4EC8-A1DC-B4383CDC8A25}" presName="conn" presStyleLbl="parChTrans1D2" presStyleIdx="0" presStyleCnt="1"/>
      <dgm:spPr/>
    </dgm:pt>
    <dgm:pt modelId="{6F340349-C928-432E-B2D7-E32EB4653C40}" type="pres">
      <dgm:prSet presAssocID="{F279C819-7B8C-4EC8-A1DC-B4383CDC8A25}" presName="extraNode" presStyleLbl="node1" presStyleIdx="0" presStyleCnt="4"/>
      <dgm:spPr/>
    </dgm:pt>
    <dgm:pt modelId="{E3366C3D-01E2-4DCD-B0AC-B2C0E00902EE}" type="pres">
      <dgm:prSet presAssocID="{F279C819-7B8C-4EC8-A1DC-B4383CDC8A25}" presName="dstNode" presStyleLbl="node1" presStyleIdx="0" presStyleCnt="4"/>
      <dgm:spPr/>
    </dgm:pt>
    <dgm:pt modelId="{5C06CBD5-9DC4-42CB-9383-A79CAD361F12}" type="pres">
      <dgm:prSet presAssocID="{5D14369F-4BAB-468D-9C76-14B956917BB6}" presName="text_1" presStyleLbl="node1" presStyleIdx="0" presStyleCnt="4">
        <dgm:presLayoutVars>
          <dgm:bulletEnabled val="1"/>
        </dgm:presLayoutVars>
      </dgm:prSet>
      <dgm:spPr/>
    </dgm:pt>
    <dgm:pt modelId="{B8120566-ED9D-4FC3-8C95-45B2B139E5B9}" type="pres">
      <dgm:prSet presAssocID="{5D14369F-4BAB-468D-9C76-14B956917BB6}" presName="accent_1" presStyleCnt="0"/>
      <dgm:spPr/>
    </dgm:pt>
    <dgm:pt modelId="{FA2018F4-3D57-4A64-A78C-683E3CF35ABB}" type="pres">
      <dgm:prSet presAssocID="{5D14369F-4BAB-468D-9C76-14B956917BB6}" presName="accentRepeatNode" presStyleLbl="solidFgAcc1" presStyleIdx="0" presStyleCnt="4"/>
      <dgm:spPr/>
    </dgm:pt>
    <dgm:pt modelId="{664DA91D-1D44-45ED-81F3-26CC72A68007}" type="pres">
      <dgm:prSet presAssocID="{B75530F3-9894-4CD3-B89B-3AD2B18402F7}" presName="text_2" presStyleLbl="node1" presStyleIdx="1" presStyleCnt="4">
        <dgm:presLayoutVars>
          <dgm:bulletEnabled val="1"/>
        </dgm:presLayoutVars>
      </dgm:prSet>
      <dgm:spPr/>
    </dgm:pt>
    <dgm:pt modelId="{1FB373D5-7B35-481A-903E-04C63E3C1973}" type="pres">
      <dgm:prSet presAssocID="{B75530F3-9894-4CD3-B89B-3AD2B18402F7}" presName="accent_2" presStyleCnt="0"/>
      <dgm:spPr/>
    </dgm:pt>
    <dgm:pt modelId="{08CBDC79-E96E-4CB5-B553-300DA5F1D407}" type="pres">
      <dgm:prSet presAssocID="{B75530F3-9894-4CD3-B89B-3AD2B18402F7}" presName="accentRepeatNode" presStyleLbl="solidFgAcc1" presStyleIdx="1" presStyleCnt="4"/>
      <dgm:spPr/>
    </dgm:pt>
    <dgm:pt modelId="{228BD360-D0B9-4802-8D53-A0251F8B5957}" type="pres">
      <dgm:prSet presAssocID="{53FB2CB9-4103-48C4-979D-BBDD363933BA}" presName="text_3" presStyleLbl="node1" presStyleIdx="2" presStyleCnt="4">
        <dgm:presLayoutVars>
          <dgm:bulletEnabled val="1"/>
        </dgm:presLayoutVars>
      </dgm:prSet>
      <dgm:spPr/>
    </dgm:pt>
    <dgm:pt modelId="{F364C374-2F16-4303-AFD1-5A954E9014C8}" type="pres">
      <dgm:prSet presAssocID="{53FB2CB9-4103-48C4-979D-BBDD363933BA}" presName="accent_3" presStyleCnt="0"/>
      <dgm:spPr/>
    </dgm:pt>
    <dgm:pt modelId="{DF0DC873-D326-4CAA-AED6-0DF9EBE0BD73}" type="pres">
      <dgm:prSet presAssocID="{53FB2CB9-4103-48C4-979D-BBDD363933BA}" presName="accentRepeatNode" presStyleLbl="solidFgAcc1" presStyleIdx="2" presStyleCnt="4"/>
      <dgm:spPr/>
    </dgm:pt>
    <dgm:pt modelId="{4A0B9B44-3481-4E98-80E2-5C4DBC32F77A}" type="pres">
      <dgm:prSet presAssocID="{AD22FDF8-70D4-4AA3-908C-1D6641D046A4}" presName="text_4" presStyleLbl="node1" presStyleIdx="3" presStyleCnt="4">
        <dgm:presLayoutVars>
          <dgm:bulletEnabled val="1"/>
        </dgm:presLayoutVars>
      </dgm:prSet>
      <dgm:spPr/>
    </dgm:pt>
    <dgm:pt modelId="{B5CB7BE3-4C4F-49AE-9ACF-DDC39D9BA722}" type="pres">
      <dgm:prSet presAssocID="{AD22FDF8-70D4-4AA3-908C-1D6641D046A4}" presName="accent_4" presStyleCnt="0"/>
      <dgm:spPr/>
    </dgm:pt>
    <dgm:pt modelId="{39B1874B-9404-49E5-874F-BDDD02B8EE03}" type="pres">
      <dgm:prSet presAssocID="{AD22FDF8-70D4-4AA3-908C-1D6641D046A4}" presName="accentRepeatNode" presStyleLbl="solidFgAcc1" presStyleIdx="3" presStyleCnt="4"/>
      <dgm:spPr/>
    </dgm:pt>
  </dgm:ptLst>
  <dgm:cxnLst>
    <dgm:cxn modelId="{AADFAB06-9041-49C2-931B-2F1E69C38B70}" type="presOf" srcId="{AD22FDF8-70D4-4AA3-908C-1D6641D046A4}" destId="{4A0B9B44-3481-4E98-80E2-5C4DBC32F77A}" srcOrd="0" destOrd="0" presId="urn:microsoft.com/office/officeart/2008/layout/VerticalCurvedList"/>
    <dgm:cxn modelId="{1E546425-7CB1-457C-B4A4-274314ACD96F}" type="presOf" srcId="{B75530F3-9894-4CD3-B89B-3AD2B18402F7}" destId="{664DA91D-1D44-45ED-81F3-26CC72A68007}" srcOrd="0" destOrd="0" presId="urn:microsoft.com/office/officeart/2008/layout/VerticalCurvedList"/>
    <dgm:cxn modelId="{72B24E38-52BA-4A38-A38B-1CB027B2388B}" type="presOf" srcId="{5D14369F-4BAB-468D-9C76-14B956917BB6}" destId="{5C06CBD5-9DC4-42CB-9383-A79CAD361F12}" srcOrd="0" destOrd="0" presId="urn:microsoft.com/office/officeart/2008/layout/VerticalCurvedList"/>
    <dgm:cxn modelId="{0C47D543-ADA5-4FB8-B4C3-93E33F053CE8}" srcId="{F279C819-7B8C-4EC8-A1DC-B4383CDC8A25}" destId="{B75530F3-9894-4CD3-B89B-3AD2B18402F7}" srcOrd="1" destOrd="0" parTransId="{B49DD5D4-342B-48FE-A956-D2DC2D2CD6E1}" sibTransId="{C90F946D-6A90-4912-9893-ECF374AA3A8F}"/>
    <dgm:cxn modelId="{9D6B786D-BED6-41CF-86F7-4730ECC0969F}" srcId="{F279C819-7B8C-4EC8-A1DC-B4383CDC8A25}" destId="{5D14369F-4BAB-468D-9C76-14B956917BB6}" srcOrd="0" destOrd="0" parTransId="{1D0769E6-4A3D-4A99-A53D-681F2DA13C3E}" sibTransId="{E22630A0-3080-4962-8E0E-FCF2A67EBE42}"/>
    <dgm:cxn modelId="{70C2C684-365B-4332-8D49-E1A90E62806B}" srcId="{F279C819-7B8C-4EC8-A1DC-B4383CDC8A25}" destId="{53FB2CB9-4103-48C4-979D-BBDD363933BA}" srcOrd="2" destOrd="0" parTransId="{7C843796-26B9-4427-B109-E72D6B5AAE31}" sibTransId="{5047CEC6-F8B3-4259-93EC-2DD4A410F530}"/>
    <dgm:cxn modelId="{322A16B5-D5A8-4FB3-A160-8886B1ED315D}" type="presOf" srcId="{53FB2CB9-4103-48C4-979D-BBDD363933BA}" destId="{228BD360-D0B9-4802-8D53-A0251F8B5957}" srcOrd="0" destOrd="0" presId="urn:microsoft.com/office/officeart/2008/layout/VerticalCurvedList"/>
    <dgm:cxn modelId="{89F1A3B9-4033-4F80-8969-3C1E08CA1092}" srcId="{F279C819-7B8C-4EC8-A1DC-B4383CDC8A25}" destId="{AD22FDF8-70D4-4AA3-908C-1D6641D046A4}" srcOrd="3" destOrd="0" parTransId="{D67ACFF8-17CC-434D-88B9-B594762A586C}" sibTransId="{8C1F16A1-BCEA-4AE6-ABBD-B787FC2E051F}"/>
    <dgm:cxn modelId="{10FA02C2-9019-40E3-ADD8-858CFC28CE68}" type="presOf" srcId="{E22630A0-3080-4962-8E0E-FCF2A67EBE42}" destId="{783117A8-E51B-461E-B698-9B014AC28CAF}" srcOrd="0" destOrd="0" presId="urn:microsoft.com/office/officeart/2008/layout/VerticalCurvedList"/>
    <dgm:cxn modelId="{BA991BCD-9262-4857-85C5-2AC93DE6F6C5}" type="presOf" srcId="{F279C819-7B8C-4EC8-A1DC-B4383CDC8A25}" destId="{1AB64BF8-8441-4B69-9094-2C22AE9E247C}" srcOrd="0" destOrd="0" presId="urn:microsoft.com/office/officeart/2008/layout/VerticalCurvedList"/>
    <dgm:cxn modelId="{61336875-CCCB-4A76-B087-A391E66C18A1}" type="presParOf" srcId="{1AB64BF8-8441-4B69-9094-2C22AE9E247C}" destId="{E255001C-5076-46EB-86B7-96DBB5524689}" srcOrd="0" destOrd="0" presId="urn:microsoft.com/office/officeart/2008/layout/VerticalCurvedList"/>
    <dgm:cxn modelId="{DA3F1DC5-1B53-4861-A4CD-CD4207ED2CFC}" type="presParOf" srcId="{E255001C-5076-46EB-86B7-96DBB5524689}" destId="{667195EF-E7A3-4333-B514-694F0158FC97}" srcOrd="0" destOrd="0" presId="urn:microsoft.com/office/officeart/2008/layout/VerticalCurvedList"/>
    <dgm:cxn modelId="{F95A3CC5-5629-4684-B832-CA77981B3064}" type="presParOf" srcId="{667195EF-E7A3-4333-B514-694F0158FC97}" destId="{A2D3FA7D-8C97-45B8-93D0-2C5015A3FCA8}" srcOrd="0" destOrd="0" presId="urn:microsoft.com/office/officeart/2008/layout/VerticalCurvedList"/>
    <dgm:cxn modelId="{3B0E1015-6CDD-4180-B792-6EF72FF345CA}" type="presParOf" srcId="{667195EF-E7A3-4333-B514-694F0158FC97}" destId="{783117A8-E51B-461E-B698-9B014AC28CAF}" srcOrd="1" destOrd="0" presId="urn:microsoft.com/office/officeart/2008/layout/VerticalCurvedList"/>
    <dgm:cxn modelId="{3610D55F-76F5-4E31-9FAF-E762B33D7EAF}" type="presParOf" srcId="{667195EF-E7A3-4333-B514-694F0158FC97}" destId="{6F340349-C928-432E-B2D7-E32EB4653C40}" srcOrd="2" destOrd="0" presId="urn:microsoft.com/office/officeart/2008/layout/VerticalCurvedList"/>
    <dgm:cxn modelId="{763D6C8C-E463-4B66-B5AF-2386654E9AA2}" type="presParOf" srcId="{667195EF-E7A3-4333-B514-694F0158FC97}" destId="{E3366C3D-01E2-4DCD-B0AC-B2C0E00902EE}" srcOrd="3" destOrd="0" presId="urn:microsoft.com/office/officeart/2008/layout/VerticalCurvedList"/>
    <dgm:cxn modelId="{D5588342-186F-4170-90A6-33FF1B80B35A}" type="presParOf" srcId="{E255001C-5076-46EB-86B7-96DBB5524689}" destId="{5C06CBD5-9DC4-42CB-9383-A79CAD361F12}" srcOrd="1" destOrd="0" presId="urn:microsoft.com/office/officeart/2008/layout/VerticalCurvedList"/>
    <dgm:cxn modelId="{50A98CC1-6BA0-4CFF-8157-0D6B5D295564}" type="presParOf" srcId="{E255001C-5076-46EB-86B7-96DBB5524689}" destId="{B8120566-ED9D-4FC3-8C95-45B2B139E5B9}" srcOrd="2" destOrd="0" presId="urn:microsoft.com/office/officeart/2008/layout/VerticalCurvedList"/>
    <dgm:cxn modelId="{58BB6988-46A0-4580-9FFE-CEA0BC49600B}" type="presParOf" srcId="{B8120566-ED9D-4FC3-8C95-45B2B139E5B9}" destId="{FA2018F4-3D57-4A64-A78C-683E3CF35ABB}" srcOrd="0" destOrd="0" presId="urn:microsoft.com/office/officeart/2008/layout/VerticalCurvedList"/>
    <dgm:cxn modelId="{E662F58D-7C9B-4265-BE1F-A580CB87CEE6}" type="presParOf" srcId="{E255001C-5076-46EB-86B7-96DBB5524689}" destId="{664DA91D-1D44-45ED-81F3-26CC72A68007}" srcOrd="3" destOrd="0" presId="urn:microsoft.com/office/officeart/2008/layout/VerticalCurvedList"/>
    <dgm:cxn modelId="{2E95841C-9149-449D-A11F-78DEBC2BA0A2}" type="presParOf" srcId="{E255001C-5076-46EB-86B7-96DBB5524689}" destId="{1FB373D5-7B35-481A-903E-04C63E3C1973}" srcOrd="4" destOrd="0" presId="urn:microsoft.com/office/officeart/2008/layout/VerticalCurvedList"/>
    <dgm:cxn modelId="{F1B3B848-C28C-4E73-95F9-FD8EF529A19A}" type="presParOf" srcId="{1FB373D5-7B35-481A-903E-04C63E3C1973}" destId="{08CBDC79-E96E-4CB5-B553-300DA5F1D407}" srcOrd="0" destOrd="0" presId="urn:microsoft.com/office/officeart/2008/layout/VerticalCurvedList"/>
    <dgm:cxn modelId="{3F569BBA-C399-4646-955F-F31E7F5486AD}" type="presParOf" srcId="{E255001C-5076-46EB-86B7-96DBB5524689}" destId="{228BD360-D0B9-4802-8D53-A0251F8B5957}" srcOrd="5" destOrd="0" presId="urn:microsoft.com/office/officeart/2008/layout/VerticalCurvedList"/>
    <dgm:cxn modelId="{E5D5CCF7-775E-41B6-BCD8-4780C7103B17}" type="presParOf" srcId="{E255001C-5076-46EB-86B7-96DBB5524689}" destId="{F364C374-2F16-4303-AFD1-5A954E9014C8}" srcOrd="6" destOrd="0" presId="urn:microsoft.com/office/officeart/2008/layout/VerticalCurvedList"/>
    <dgm:cxn modelId="{933D3114-8ED5-4F16-8281-1EA4670437D2}" type="presParOf" srcId="{F364C374-2F16-4303-AFD1-5A954E9014C8}" destId="{DF0DC873-D326-4CAA-AED6-0DF9EBE0BD73}" srcOrd="0" destOrd="0" presId="urn:microsoft.com/office/officeart/2008/layout/VerticalCurvedList"/>
    <dgm:cxn modelId="{80068820-744B-4A3A-A675-58048015285E}" type="presParOf" srcId="{E255001C-5076-46EB-86B7-96DBB5524689}" destId="{4A0B9B44-3481-4E98-80E2-5C4DBC32F77A}" srcOrd="7" destOrd="0" presId="urn:microsoft.com/office/officeart/2008/layout/VerticalCurvedList"/>
    <dgm:cxn modelId="{1F16FB0A-87F7-4B20-A015-D788E07CEB77}" type="presParOf" srcId="{E255001C-5076-46EB-86B7-96DBB5524689}" destId="{B5CB7BE3-4C4F-49AE-9ACF-DDC39D9BA722}" srcOrd="8" destOrd="0" presId="urn:microsoft.com/office/officeart/2008/layout/VerticalCurvedList"/>
    <dgm:cxn modelId="{98E1D281-AA21-472D-9201-AF82E5167E23}" type="presParOf" srcId="{B5CB7BE3-4C4F-49AE-9ACF-DDC39D9BA722}" destId="{39B1874B-9404-49E5-874F-BDDD02B8EE0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279C819-7B8C-4EC8-A1DC-B4383CDC8A25}" type="doc">
      <dgm:prSet loTypeId="urn:microsoft.com/office/officeart/2008/layout/VerticalCurvedList" loCatId="list" qsTypeId="urn:microsoft.com/office/officeart/2005/8/quickstyle/simple1" qsCatId="simple" csTypeId="urn:microsoft.com/office/officeart/2005/8/colors/accent5_1" csCatId="accent5" phldr="1"/>
      <dgm:spPr/>
      <dgm:t>
        <a:bodyPr/>
        <a:lstStyle/>
        <a:p>
          <a:endParaRPr lang="tr-TR"/>
        </a:p>
      </dgm:t>
    </dgm:pt>
    <dgm:pt modelId="{5D14369F-4BAB-468D-9C76-14B956917BB6}">
      <dgm:prSet phldrT="[Metin]" custT="1"/>
      <dgm:spPr/>
      <dgm:t>
        <a:bodyPr/>
        <a:lstStyle/>
        <a:p>
          <a:r>
            <a:rPr lang="tr-TR" sz="1600" b="1" dirty="0" err="1"/>
            <a:t>Atıksuyun</a:t>
          </a:r>
          <a:r>
            <a:rPr lang="tr-TR" sz="1600" b="1" baseline="0" dirty="0"/>
            <a:t> en az %25’inin geri kazanılarak yeniden kullanılması</a:t>
          </a:r>
          <a:endParaRPr lang="tr-TR" sz="1600" b="1" dirty="0"/>
        </a:p>
      </dgm:t>
    </dgm:pt>
    <dgm:pt modelId="{1D0769E6-4A3D-4A99-A53D-681F2DA13C3E}" type="parTrans" cxnId="{9D6B786D-BED6-41CF-86F7-4730ECC0969F}">
      <dgm:prSet/>
      <dgm:spPr/>
      <dgm:t>
        <a:bodyPr/>
        <a:lstStyle/>
        <a:p>
          <a:endParaRPr lang="tr-TR" sz="1600"/>
        </a:p>
      </dgm:t>
    </dgm:pt>
    <dgm:pt modelId="{E22630A0-3080-4962-8E0E-FCF2A67EBE42}" type="sibTrans" cxnId="{9D6B786D-BED6-41CF-86F7-4730ECC0969F}">
      <dgm:prSet/>
      <dgm:spPr/>
      <dgm:t>
        <a:bodyPr/>
        <a:lstStyle/>
        <a:p>
          <a:endParaRPr lang="tr-TR" sz="1600"/>
        </a:p>
      </dgm:t>
    </dgm:pt>
    <dgm:pt modelId="{B75530F3-9894-4CD3-B89B-3AD2B18402F7}">
      <dgm:prSet phldrT="[Metin]" custT="1"/>
      <dgm:spPr/>
      <dgm:t>
        <a:bodyPr/>
        <a:lstStyle/>
        <a:p>
          <a:r>
            <a:rPr lang="tr-TR" sz="1600" b="1" dirty="0"/>
            <a:t>Yağmur suyu hasadının yapılması </a:t>
          </a:r>
          <a:r>
            <a:rPr lang="tr-TR" sz="2000" b="1" baseline="30000" dirty="0"/>
            <a:t>*</a:t>
          </a:r>
          <a:endParaRPr lang="tr-TR" sz="2000" b="1" dirty="0"/>
        </a:p>
      </dgm:t>
    </dgm:pt>
    <dgm:pt modelId="{B49DD5D4-342B-48FE-A956-D2DC2D2CD6E1}" type="parTrans" cxnId="{0C47D543-ADA5-4FB8-B4C3-93E33F053CE8}">
      <dgm:prSet/>
      <dgm:spPr/>
      <dgm:t>
        <a:bodyPr/>
        <a:lstStyle/>
        <a:p>
          <a:endParaRPr lang="tr-TR" sz="1600"/>
        </a:p>
      </dgm:t>
    </dgm:pt>
    <dgm:pt modelId="{C90F946D-6A90-4912-9893-ECF374AA3A8F}" type="sibTrans" cxnId="{0C47D543-ADA5-4FB8-B4C3-93E33F053CE8}">
      <dgm:prSet/>
      <dgm:spPr/>
      <dgm:t>
        <a:bodyPr/>
        <a:lstStyle/>
        <a:p>
          <a:endParaRPr lang="tr-TR" sz="1600"/>
        </a:p>
      </dgm:t>
    </dgm:pt>
    <dgm:pt modelId="{53FB2CB9-4103-48C4-979D-BBDD363933BA}">
      <dgm:prSet phldrT="[Metin]" custT="1"/>
      <dgm:spPr/>
      <dgm:t>
        <a:bodyPr/>
        <a:lstStyle/>
        <a:p>
          <a:r>
            <a:rPr lang="tr-TR" sz="1600" b="1" dirty="0"/>
            <a:t>Gri suyun yeniden kullanılması </a:t>
          </a:r>
          <a:r>
            <a:rPr lang="tr-TR" sz="2000" b="1" baseline="30000" dirty="0"/>
            <a:t>**</a:t>
          </a:r>
          <a:endParaRPr lang="tr-TR" sz="2000" b="1" dirty="0"/>
        </a:p>
      </dgm:t>
    </dgm:pt>
    <dgm:pt modelId="{7C843796-26B9-4427-B109-E72D6B5AAE31}" type="parTrans" cxnId="{70C2C684-365B-4332-8D49-E1A90E62806B}">
      <dgm:prSet/>
      <dgm:spPr/>
      <dgm:t>
        <a:bodyPr/>
        <a:lstStyle/>
        <a:p>
          <a:endParaRPr lang="tr-TR" sz="1600"/>
        </a:p>
      </dgm:t>
    </dgm:pt>
    <dgm:pt modelId="{5047CEC6-F8B3-4259-93EC-2DD4A410F530}" type="sibTrans" cxnId="{70C2C684-365B-4332-8D49-E1A90E62806B}">
      <dgm:prSet/>
      <dgm:spPr/>
      <dgm:t>
        <a:bodyPr/>
        <a:lstStyle/>
        <a:p>
          <a:endParaRPr lang="tr-TR" sz="1600"/>
        </a:p>
      </dgm:t>
    </dgm:pt>
    <dgm:pt modelId="{AD22FDF8-70D4-4AA3-908C-1D6641D046A4}">
      <dgm:prSet custT="1"/>
      <dgm:spPr/>
      <dgm:t>
        <a:bodyPr/>
        <a:lstStyle/>
        <a:p>
          <a:r>
            <a:rPr lang="tr-TR" sz="1600" b="1" dirty="0"/>
            <a:t>Kent</a:t>
          </a:r>
          <a:r>
            <a:rPr lang="tr-TR" sz="1600" b="1" baseline="0" dirty="0"/>
            <a:t> peyzaj alanlarının en az %50’sinde kurakçıl peyzaj uygulamalarının yapılması</a:t>
          </a:r>
          <a:endParaRPr lang="tr-TR" sz="1600" b="1" dirty="0"/>
        </a:p>
      </dgm:t>
    </dgm:pt>
    <dgm:pt modelId="{D67ACFF8-17CC-434D-88B9-B594762A586C}" type="parTrans" cxnId="{89F1A3B9-4033-4F80-8969-3C1E08CA1092}">
      <dgm:prSet/>
      <dgm:spPr/>
      <dgm:t>
        <a:bodyPr/>
        <a:lstStyle/>
        <a:p>
          <a:endParaRPr lang="tr-TR" sz="1600"/>
        </a:p>
      </dgm:t>
    </dgm:pt>
    <dgm:pt modelId="{8C1F16A1-BCEA-4AE6-ABBD-B787FC2E051F}" type="sibTrans" cxnId="{89F1A3B9-4033-4F80-8969-3C1E08CA1092}">
      <dgm:prSet/>
      <dgm:spPr/>
      <dgm:t>
        <a:bodyPr/>
        <a:lstStyle/>
        <a:p>
          <a:endParaRPr lang="tr-TR" sz="1600"/>
        </a:p>
      </dgm:t>
    </dgm:pt>
    <dgm:pt modelId="{E90D6BBB-AFAF-4951-89C6-70817CA92183}">
      <dgm:prSet custT="1"/>
      <dgm:spPr/>
      <dgm:t>
        <a:bodyPr/>
        <a:lstStyle/>
        <a:p>
          <a:r>
            <a:rPr lang="tr-TR" sz="1600" b="1" dirty="0"/>
            <a:t>Su verimliliği eğitimleri ve tanıtım çalışmalarının yapılması</a:t>
          </a:r>
        </a:p>
      </dgm:t>
    </dgm:pt>
    <dgm:pt modelId="{545A7677-F830-4759-A39B-23DCA014A053}" type="parTrans" cxnId="{C348A060-082B-4B3F-8D57-162DF25C0E56}">
      <dgm:prSet/>
      <dgm:spPr/>
      <dgm:t>
        <a:bodyPr/>
        <a:lstStyle/>
        <a:p>
          <a:endParaRPr lang="tr-TR" sz="1600"/>
        </a:p>
      </dgm:t>
    </dgm:pt>
    <dgm:pt modelId="{6DB524B8-5C05-466D-9C63-735E2292E464}" type="sibTrans" cxnId="{C348A060-082B-4B3F-8D57-162DF25C0E56}">
      <dgm:prSet/>
      <dgm:spPr/>
      <dgm:t>
        <a:bodyPr/>
        <a:lstStyle/>
        <a:p>
          <a:endParaRPr lang="tr-TR" sz="1600"/>
        </a:p>
      </dgm:t>
    </dgm:pt>
    <dgm:pt modelId="{9B21CA08-F746-419E-8E6A-3C17454E2B8D}">
      <dgm:prSet custT="1"/>
      <dgm:spPr/>
      <dgm:t>
        <a:bodyPr/>
        <a:lstStyle/>
        <a:p>
          <a:r>
            <a:rPr lang="tr-TR" sz="1600" b="1" kern="1200" dirty="0"/>
            <a:t>OSB</a:t>
          </a:r>
          <a:r>
            <a:rPr lang="tr-TR" sz="1600" b="1" kern="1200" baseline="0" dirty="0"/>
            <a:t> içinde yer alan tesislerde NACE koduna uygun su verimliliği rehberlerinin uygulanması</a:t>
          </a:r>
          <a:endParaRPr lang="tr-TR" sz="1600" b="1" kern="1200" dirty="0"/>
        </a:p>
      </dgm:t>
    </dgm:pt>
    <dgm:pt modelId="{3BFF02A8-D8B2-4916-B4CC-4AF60E8E5549}" type="parTrans" cxnId="{AD2D1502-D005-495E-89B9-B32629699F96}">
      <dgm:prSet/>
      <dgm:spPr/>
      <dgm:t>
        <a:bodyPr/>
        <a:lstStyle/>
        <a:p>
          <a:endParaRPr lang="tr-TR"/>
        </a:p>
      </dgm:t>
    </dgm:pt>
    <dgm:pt modelId="{03FDF72F-34DC-440D-A1C2-298D38F0B164}" type="sibTrans" cxnId="{AD2D1502-D005-495E-89B9-B32629699F96}">
      <dgm:prSet/>
      <dgm:spPr/>
      <dgm:t>
        <a:bodyPr/>
        <a:lstStyle/>
        <a:p>
          <a:endParaRPr lang="tr-TR"/>
        </a:p>
      </dgm:t>
    </dgm:pt>
    <dgm:pt modelId="{14036989-EEBB-46EC-99A3-2FE61226A5ED}">
      <dgm:prSet custT="1"/>
      <dgm:spPr/>
      <dgm:t>
        <a:bodyPr/>
        <a:lstStyle/>
        <a:p>
          <a:r>
            <a:rPr lang="tr-TR" sz="1600" b="1" dirty="0"/>
            <a:t>Türk</a:t>
          </a:r>
          <a:r>
            <a:rPr lang="tr-TR" sz="1600" b="1" baseline="0" dirty="0"/>
            <a:t> Standartları Enstitüsü tarafından verilen TS ISO 46001 Su Verimliliği Yönetim Sistemi Belgesine sahip olması</a:t>
          </a:r>
          <a:endParaRPr lang="tr-TR" sz="2800" b="1" dirty="0"/>
        </a:p>
      </dgm:t>
    </dgm:pt>
    <dgm:pt modelId="{B4967E61-61E4-46E2-B1D8-4722F339799C}" type="parTrans" cxnId="{40E20F76-B770-42A9-9C67-AB0DC557E6CE}">
      <dgm:prSet/>
      <dgm:spPr/>
      <dgm:t>
        <a:bodyPr/>
        <a:lstStyle/>
        <a:p>
          <a:endParaRPr lang="tr-TR"/>
        </a:p>
      </dgm:t>
    </dgm:pt>
    <dgm:pt modelId="{D1B39C81-CD61-4838-B02F-24A1029354C6}" type="sibTrans" cxnId="{40E20F76-B770-42A9-9C67-AB0DC557E6CE}">
      <dgm:prSet/>
      <dgm:spPr/>
      <dgm:t>
        <a:bodyPr/>
        <a:lstStyle/>
        <a:p>
          <a:endParaRPr lang="tr-TR"/>
        </a:p>
      </dgm:t>
    </dgm:pt>
    <dgm:pt modelId="{1AB64BF8-8441-4B69-9094-2C22AE9E247C}" type="pres">
      <dgm:prSet presAssocID="{F279C819-7B8C-4EC8-A1DC-B4383CDC8A25}" presName="Name0" presStyleCnt="0">
        <dgm:presLayoutVars>
          <dgm:chMax val="7"/>
          <dgm:chPref val="7"/>
          <dgm:dir/>
        </dgm:presLayoutVars>
      </dgm:prSet>
      <dgm:spPr/>
    </dgm:pt>
    <dgm:pt modelId="{E255001C-5076-46EB-86B7-96DBB5524689}" type="pres">
      <dgm:prSet presAssocID="{F279C819-7B8C-4EC8-A1DC-B4383CDC8A25}" presName="Name1" presStyleCnt="0"/>
      <dgm:spPr/>
    </dgm:pt>
    <dgm:pt modelId="{667195EF-E7A3-4333-B514-694F0158FC97}" type="pres">
      <dgm:prSet presAssocID="{F279C819-7B8C-4EC8-A1DC-B4383CDC8A25}" presName="cycle" presStyleCnt="0"/>
      <dgm:spPr/>
    </dgm:pt>
    <dgm:pt modelId="{A2D3FA7D-8C97-45B8-93D0-2C5015A3FCA8}" type="pres">
      <dgm:prSet presAssocID="{F279C819-7B8C-4EC8-A1DC-B4383CDC8A25}" presName="srcNode" presStyleLbl="node1" presStyleIdx="0" presStyleCnt="7"/>
      <dgm:spPr/>
    </dgm:pt>
    <dgm:pt modelId="{783117A8-E51B-461E-B698-9B014AC28CAF}" type="pres">
      <dgm:prSet presAssocID="{F279C819-7B8C-4EC8-A1DC-B4383CDC8A25}" presName="conn" presStyleLbl="parChTrans1D2" presStyleIdx="0" presStyleCnt="1"/>
      <dgm:spPr/>
    </dgm:pt>
    <dgm:pt modelId="{6F340349-C928-432E-B2D7-E32EB4653C40}" type="pres">
      <dgm:prSet presAssocID="{F279C819-7B8C-4EC8-A1DC-B4383CDC8A25}" presName="extraNode" presStyleLbl="node1" presStyleIdx="0" presStyleCnt="7"/>
      <dgm:spPr/>
    </dgm:pt>
    <dgm:pt modelId="{E3366C3D-01E2-4DCD-B0AC-B2C0E00902EE}" type="pres">
      <dgm:prSet presAssocID="{F279C819-7B8C-4EC8-A1DC-B4383CDC8A25}" presName="dstNode" presStyleLbl="node1" presStyleIdx="0" presStyleCnt="7"/>
      <dgm:spPr/>
    </dgm:pt>
    <dgm:pt modelId="{5C06CBD5-9DC4-42CB-9383-A79CAD361F12}" type="pres">
      <dgm:prSet presAssocID="{5D14369F-4BAB-468D-9C76-14B956917BB6}" presName="text_1" presStyleLbl="node1" presStyleIdx="0" presStyleCnt="7">
        <dgm:presLayoutVars>
          <dgm:bulletEnabled val="1"/>
        </dgm:presLayoutVars>
      </dgm:prSet>
      <dgm:spPr/>
    </dgm:pt>
    <dgm:pt modelId="{B8120566-ED9D-4FC3-8C95-45B2B139E5B9}" type="pres">
      <dgm:prSet presAssocID="{5D14369F-4BAB-468D-9C76-14B956917BB6}" presName="accent_1" presStyleCnt="0"/>
      <dgm:spPr/>
    </dgm:pt>
    <dgm:pt modelId="{FA2018F4-3D57-4A64-A78C-683E3CF35ABB}" type="pres">
      <dgm:prSet presAssocID="{5D14369F-4BAB-468D-9C76-14B956917BB6}" presName="accentRepeatNode" presStyleLbl="solidFgAcc1" presStyleIdx="0" presStyleCnt="7"/>
      <dgm:spPr/>
    </dgm:pt>
    <dgm:pt modelId="{664DA91D-1D44-45ED-81F3-26CC72A68007}" type="pres">
      <dgm:prSet presAssocID="{B75530F3-9894-4CD3-B89B-3AD2B18402F7}" presName="text_2" presStyleLbl="node1" presStyleIdx="1" presStyleCnt="7">
        <dgm:presLayoutVars>
          <dgm:bulletEnabled val="1"/>
        </dgm:presLayoutVars>
      </dgm:prSet>
      <dgm:spPr/>
    </dgm:pt>
    <dgm:pt modelId="{1FB373D5-7B35-481A-903E-04C63E3C1973}" type="pres">
      <dgm:prSet presAssocID="{B75530F3-9894-4CD3-B89B-3AD2B18402F7}" presName="accent_2" presStyleCnt="0"/>
      <dgm:spPr/>
    </dgm:pt>
    <dgm:pt modelId="{08CBDC79-E96E-4CB5-B553-300DA5F1D407}" type="pres">
      <dgm:prSet presAssocID="{B75530F3-9894-4CD3-B89B-3AD2B18402F7}" presName="accentRepeatNode" presStyleLbl="solidFgAcc1" presStyleIdx="1" presStyleCnt="7"/>
      <dgm:spPr/>
    </dgm:pt>
    <dgm:pt modelId="{228BD360-D0B9-4802-8D53-A0251F8B5957}" type="pres">
      <dgm:prSet presAssocID="{53FB2CB9-4103-48C4-979D-BBDD363933BA}" presName="text_3" presStyleLbl="node1" presStyleIdx="2" presStyleCnt="7">
        <dgm:presLayoutVars>
          <dgm:bulletEnabled val="1"/>
        </dgm:presLayoutVars>
      </dgm:prSet>
      <dgm:spPr/>
    </dgm:pt>
    <dgm:pt modelId="{F364C374-2F16-4303-AFD1-5A954E9014C8}" type="pres">
      <dgm:prSet presAssocID="{53FB2CB9-4103-48C4-979D-BBDD363933BA}" presName="accent_3" presStyleCnt="0"/>
      <dgm:spPr/>
    </dgm:pt>
    <dgm:pt modelId="{DF0DC873-D326-4CAA-AED6-0DF9EBE0BD73}" type="pres">
      <dgm:prSet presAssocID="{53FB2CB9-4103-48C4-979D-BBDD363933BA}" presName="accentRepeatNode" presStyleLbl="solidFgAcc1" presStyleIdx="2" presStyleCnt="7"/>
      <dgm:spPr/>
    </dgm:pt>
    <dgm:pt modelId="{4A0B9B44-3481-4E98-80E2-5C4DBC32F77A}" type="pres">
      <dgm:prSet presAssocID="{AD22FDF8-70D4-4AA3-908C-1D6641D046A4}" presName="text_4" presStyleLbl="node1" presStyleIdx="3" presStyleCnt="7">
        <dgm:presLayoutVars>
          <dgm:bulletEnabled val="1"/>
        </dgm:presLayoutVars>
      </dgm:prSet>
      <dgm:spPr/>
    </dgm:pt>
    <dgm:pt modelId="{B5CB7BE3-4C4F-49AE-9ACF-DDC39D9BA722}" type="pres">
      <dgm:prSet presAssocID="{AD22FDF8-70D4-4AA3-908C-1D6641D046A4}" presName="accent_4" presStyleCnt="0"/>
      <dgm:spPr/>
    </dgm:pt>
    <dgm:pt modelId="{39B1874B-9404-49E5-874F-BDDD02B8EE03}" type="pres">
      <dgm:prSet presAssocID="{AD22FDF8-70D4-4AA3-908C-1D6641D046A4}" presName="accentRepeatNode" presStyleLbl="solidFgAcc1" presStyleIdx="3" presStyleCnt="7"/>
      <dgm:spPr/>
    </dgm:pt>
    <dgm:pt modelId="{966526A0-ADB8-4DCE-91B4-40829E622F9F}" type="pres">
      <dgm:prSet presAssocID="{E90D6BBB-AFAF-4951-89C6-70817CA92183}" presName="text_5" presStyleLbl="node1" presStyleIdx="4" presStyleCnt="7">
        <dgm:presLayoutVars>
          <dgm:bulletEnabled val="1"/>
        </dgm:presLayoutVars>
      </dgm:prSet>
      <dgm:spPr/>
    </dgm:pt>
    <dgm:pt modelId="{9CFFD981-7856-42F0-8F13-9465A02AB391}" type="pres">
      <dgm:prSet presAssocID="{E90D6BBB-AFAF-4951-89C6-70817CA92183}" presName="accent_5" presStyleCnt="0"/>
      <dgm:spPr/>
    </dgm:pt>
    <dgm:pt modelId="{ADA9F7F0-CC50-4A34-9B32-BEFCDBE100E1}" type="pres">
      <dgm:prSet presAssocID="{E90D6BBB-AFAF-4951-89C6-70817CA92183}" presName="accentRepeatNode" presStyleLbl="solidFgAcc1" presStyleIdx="4" presStyleCnt="7"/>
      <dgm:spPr/>
    </dgm:pt>
    <dgm:pt modelId="{30C23B13-9A2A-4114-BDBA-CFE98FD84F0B}" type="pres">
      <dgm:prSet presAssocID="{9B21CA08-F746-419E-8E6A-3C17454E2B8D}" presName="text_6" presStyleLbl="node1" presStyleIdx="5" presStyleCnt="7">
        <dgm:presLayoutVars>
          <dgm:bulletEnabled val="1"/>
        </dgm:presLayoutVars>
      </dgm:prSet>
      <dgm:spPr/>
    </dgm:pt>
    <dgm:pt modelId="{F0F3F324-9C6D-4687-BF28-7F9B4C317924}" type="pres">
      <dgm:prSet presAssocID="{9B21CA08-F746-419E-8E6A-3C17454E2B8D}" presName="accent_6" presStyleCnt="0"/>
      <dgm:spPr/>
    </dgm:pt>
    <dgm:pt modelId="{855C19A2-1ADB-4EBB-BF5C-98FC01918720}" type="pres">
      <dgm:prSet presAssocID="{9B21CA08-F746-419E-8E6A-3C17454E2B8D}" presName="accentRepeatNode" presStyleLbl="solidFgAcc1" presStyleIdx="5" presStyleCnt="7"/>
      <dgm:spPr/>
    </dgm:pt>
    <dgm:pt modelId="{131376E4-7AE0-4037-96B8-059090AE1829}" type="pres">
      <dgm:prSet presAssocID="{14036989-EEBB-46EC-99A3-2FE61226A5ED}" presName="text_7" presStyleLbl="node1" presStyleIdx="6" presStyleCnt="7">
        <dgm:presLayoutVars>
          <dgm:bulletEnabled val="1"/>
        </dgm:presLayoutVars>
      </dgm:prSet>
      <dgm:spPr/>
    </dgm:pt>
    <dgm:pt modelId="{BF4CECD1-6C43-404F-921F-7A0B18ACBE2C}" type="pres">
      <dgm:prSet presAssocID="{14036989-EEBB-46EC-99A3-2FE61226A5ED}" presName="accent_7" presStyleCnt="0"/>
      <dgm:spPr/>
    </dgm:pt>
    <dgm:pt modelId="{7283FD6B-2B1E-4DB7-881D-712E2E2019E2}" type="pres">
      <dgm:prSet presAssocID="{14036989-EEBB-46EC-99A3-2FE61226A5ED}" presName="accentRepeatNode" presStyleLbl="solidFgAcc1" presStyleIdx="6" presStyleCnt="7"/>
      <dgm:spPr/>
    </dgm:pt>
  </dgm:ptLst>
  <dgm:cxnLst>
    <dgm:cxn modelId="{AD2D1502-D005-495E-89B9-B32629699F96}" srcId="{F279C819-7B8C-4EC8-A1DC-B4383CDC8A25}" destId="{9B21CA08-F746-419E-8E6A-3C17454E2B8D}" srcOrd="5" destOrd="0" parTransId="{3BFF02A8-D8B2-4916-B4CC-4AF60E8E5549}" sibTransId="{03FDF72F-34DC-440D-A1C2-298D38F0B164}"/>
    <dgm:cxn modelId="{AADFAB06-9041-49C2-931B-2F1E69C38B70}" type="presOf" srcId="{AD22FDF8-70D4-4AA3-908C-1D6641D046A4}" destId="{4A0B9B44-3481-4E98-80E2-5C4DBC32F77A}" srcOrd="0" destOrd="0" presId="urn:microsoft.com/office/officeart/2008/layout/VerticalCurvedList"/>
    <dgm:cxn modelId="{1E546425-7CB1-457C-B4A4-274314ACD96F}" type="presOf" srcId="{B75530F3-9894-4CD3-B89B-3AD2B18402F7}" destId="{664DA91D-1D44-45ED-81F3-26CC72A68007}" srcOrd="0" destOrd="0" presId="urn:microsoft.com/office/officeart/2008/layout/VerticalCurvedList"/>
    <dgm:cxn modelId="{14FDB829-956F-4BB3-9470-8025E8BD57AF}" type="presOf" srcId="{E90D6BBB-AFAF-4951-89C6-70817CA92183}" destId="{966526A0-ADB8-4DCE-91B4-40829E622F9F}" srcOrd="0" destOrd="0" presId="urn:microsoft.com/office/officeart/2008/layout/VerticalCurvedList"/>
    <dgm:cxn modelId="{72B24E38-52BA-4A38-A38B-1CB027B2388B}" type="presOf" srcId="{5D14369F-4BAB-468D-9C76-14B956917BB6}" destId="{5C06CBD5-9DC4-42CB-9383-A79CAD361F12}" srcOrd="0" destOrd="0" presId="urn:microsoft.com/office/officeart/2008/layout/VerticalCurvedList"/>
    <dgm:cxn modelId="{C348A060-082B-4B3F-8D57-162DF25C0E56}" srcId="{F279C819-7B8C-4EC8-A1DC-B4383CDC8A25}" destId="{E90D6BBB-AFAF-4951-89C6-70817CA92183}" srcOrd="4" destOrd="0" parTransId="{545A7677-F830-4759-A39B-23DCA014A053}" sibTransId="{6DB524B8-5C05-466D-9C63-735E2292E464}"/>
    <dgm:cxn modelId="{0C47D543-ADA5-4FB8-B4C3-93E33F053CE8}" srcId="{F279C819-7B8C-4EC8-A1DC-B4383CDC8A25}" destId="{B75530F3-9894-4CD3-B89B-3AD2B18402F7}" srcOrd="1" destOrd="0" parTransId="{B49DD5D4-342B-48FE-A956-D2DC2D2CD6E1}" sibTransId="{C90F946D-6A90-4912-9893-ECF374AA3A8F}"/>
    <dgm:cxn modelId="{9D6B786D-BED6-41CF-86F7-4730ECC0969F}" srcId="{F279C819-7B8C-4EC8-A1DC-B4383CDC8A25}" destId="{5D14369F-4BAB-468D-9C76-14B956917BB6}" srcOrd="0" destOrd="0" parTransId="{1D0769E6-4A3D-4A99-A53D-681F2DA13C3E}" sibTransId="{E22630A0-3080-4962-8E0E-FCF2A67EBE42}"/>
    <dgm:cxn modelId="{40E20F76-B770-42A9-9C67-AB0DC557E6CE}" srcId="{F279C819-7B8C-4EC8-A1DC-B4383CDC8A25}" destId="{14036989-EEBB-46EC-99A3-2FE61226A5ED}" srcOrd="6" destOrd="0" parTransId="{B4967E61-61E4-46E2-B1D8-4722F339799C}" sibTransId="{D1B39C81-CD61-4838-B02F-24A1029354C6}"/>
    <dgm:cxn modelId="{70C2C684-365B-4332-8D49-E1A90E62806B}" srcId="{F279C819-7B8C-4EC8-A1DC-B4383CDC8A25}" destId="{53FB2CB9-4103-48C4-979D-BBDD363933BA}" srcOrd="2" destOrd="0" parTransId="{7C843796-26B9-4427-B109-E72D6B5AAE31}" sibTransId="{5047CEC6-F8B3-4259-93EC-2DD4A410F530}"/>
    <dgm:cxn modelId="{AAB6FBA6-C4B7-4041-AD8A-FAC469CD84BF}" type="presOf" srcId="{9B21CA08-F746-419E-8E6A-3C17454E2B8D}" destId="{30C23B13-9A2A-4114-BDBA-CFE98FD84F0B}" srcOrd="0" destOrd="0" presId="urn:microsoft.com/office/officeart/2008/layout/VerticalCurvedList"/>
    <dgm:cxn modelId="{322A16B5-D5A8-4FB3-A160-8886B1ED315D}" type="presOf" srcId="{53FB2CB9-4103-48C4-979D-BBDD363933BA}" destId="{228BD360-D0B9-4802-8D53-A0251F8B5957}" srcOrd="0" destOrd="0" presId="urn:microsoft.com/office/officeart/2008/layout/VerticalCurvedList"/>
    <dgm:cxn modelId="{89F1A3B9-4033-4F80-8969-3C1E08CA1092}" srcId="{F279C819-7B8C-4EC8-A1DC-B4383CDC8A25}" destId="{AD22FDF8-70D4-4AA3-908C-1D6641D046A4}" srcOrd="3" destOrd="0" parTransId="{D67ACFF8-17CC-434D-88B9-B594762A586C}" sibTransId="{8C1F16A1-BCEA-4AE6-ABBD-B787FC2E051F}"/>
    <dgm:cxn modelId="{10FA02C2-9019-40E3-ADD8-858CFC28CE68}" type="presOf" srcId="{E22630A0-3080-4962-8E0E-FCF2A67EBE42}" destId="{783117A8-E51B-461E-B698-9B014AC28CAF}" srcOrd="0" destOrd="0" presId="urn:microsoft.com/office/officeart/2008/layout/VerticalCurvedList"/>
    <dgm:cxn modelId="{2F109FC7-E819-4D2B-8B90-6E1C5F20B66F}" type="presOf" srcId="{14036989-EEBB-46EC-99A3-2FE61226A5ED}" destId="{131376E4-7AE0-4037-96B8-059090AE1829}" srcOrd="0" destOrd="0" presId="urn:microsoft.com/office/officeart/2008/layout/VerticalCurvedList"/>
    <dgm:cxn modelId="{BA991BCD-9262-4857-85C5-2AC93DE6F6C5}" type="presOf" srcId="{F279C819-7B8C-4EC8-A1DC-B4383CDC8A25}" destId="{1AB64BF8-8441-4B69-9094-2C22AE9E247C}" srcOrd="0" destOrd="0" presId="urn:microsoft.com/office/officeart/2008/layout/VerticalCurvedList"/>
    <dgm:cxn modelId="{61336875-CCCB-4A76-B087-A391E66C18A1}" type="presParOf" srcId="{1AB64BF8-8441-4B69-9094-2C22AE9E247C}" destId="{E255001C-5076-46EB-86B7-96DBB5524689}" srcOrd="0" destOrd="0" presId="urn:microsoft.com/office/officeart/2008/layout/VerticalCurvedList"/>
    <dgm:cxn modelId="{DA3F1DC5-1B53-4861-A4CD-CD4207ED2CFC}" type="presParOf" srcId="{E255001C-5076-46EB-86B7-96DBB5524689}" destId="{667195EF-E7A3-4333-B514-694F0158FC97}" srcOrd="0" destOrd="0" presId="urn:microsoft.com/office/officeart/2008/layout/VerticalCurvedList"/>
    <dgm:cxn modelId="{F95A3CC5-5629-4684-B832-CA77981B3064}" type="presParOf" srcId="{667195EF-E7A3-4333-B514-694F0158FC97}" destId="{A2D3FA7D-8C97-45B8-93D0-2C5015A3FCA8}" srcOrd="0" destOrd="0" presId="urn:microsoft.com/office/officeart/2008/layout/VerticalCurvedList"/>
    <dgm:cxn modelId="{3B0E1015-6CDD-4180-B792-6EF72FF345CA}" type="presParOf" srcId="{667195EF-E7A3-4333-B514-694F0158FC97}" destId="{783117A8-E51B-461E-B698-9B014AC28CAF}" srcOrd="1" destOrd="0" presId="urn:microsoft.com/office/officeart/2008/layout/VerticalCurvedList"/>
    <dgm:cxn modelId="{3610D55F-76F5-4E31-9FAF-E762B33D7EAF}" type="presParOf" srcId="{667195EF-E7A3-4333-B514-694F0158FC97}" destId="{6F340349-C928-432E-B2D7-E32EB4653C40}" srcOrd="2" destOrd="0" presId="urn:microsoft.com/office/officeart/2008/layout/VerticalCurvedList"/>
    <dgm:cxn modelId="{763D6C8C-E463-4B66-B5AF-2386654E9AA2}" type="presParOf" srcId="{667195EF-E7A3-4333-B514-694F0158FC97}" destId="{E3366C3D-01E2-4DCD-B0AC-B2C0E00902EE}" srcOrd="3" destOrd="0" presId="urn:microsoft.com/office/officeart/2008/layout/VerticalCurvedList"/>
    <dgm:cxn modelId="{D5588342-186F-4170-90A6-33FF1B80B35A}" type="presParOf" srcId="{E255001C-5076-46EB-86B7-96DBB5524689}" destId="{5C06CBD5-9DC4-42CB-9383-A79CAD361F12}" srcOrd="1" destOrd="0" presId="urn:microsoft.com/office/officeart/2008/layout/VerticalCurvedList"/>
    <dgm:cxn modelId="{50A98CC1-6BA0-4CFF-8157-0D6B5D295564}" type="presParOf" srcId="{E255001C-5076-46EB-86B7-96DBB5524689}" destId="{B8120566-ED9D-4FC3-8C95-45B2B139E5B9}" srcOrd="2" destOrd="0" presId="urn:microsoft.com/office/officeart/2008/layout/VerticalCurvedList"/>
    <dgm:cxn modelId="{58BB6988-46A0-4580-9FFE-CEA0BC49600B}" type="presParOf" srcId="{B8120566-ED9D-4FC3-8C95-45B2B139E5B9}" destId="{FA2018F4-3D57-4A64-A78C-683E3CF35ABB}" srcOrd="0" destOrd="0" presId="urn:microsoft.com/office/officeart/2008/layout/VerticalCurvedList"/>
    <dgm:cxn modelId="{E662F58D-7C9B-4265-BE1F-A580CB87CEE6}" type="presParOf" srcId="{E255001C-5076-46EB-86B7-96DBB5524689}" destId="{664DA91D-1D44-45ED-81F3-26CC72A68007}" srcOrd="3" destOrd="0" presId="urn:microsoft.com/office/officeart/2008/layout/VerticalCurvedList"/>
    <dgm:cxn modelId="{2E95841C-9149-449D-A11F-78DEBC2BA0A2}" type="presParOf" srcId="{E255001C-5076-46EB-86B7-96DBB5524689}" destId="{1FB373D5-7B35-481A-903E-04C63E3C1973}" srcOrd="4" destOrd="0" presId="urn:microsoft.com/office/officeart/2008/layout/VerticalCurvedList"/>
    <dgm:cxn modelId="{F1B3B848-C28C-4E73-95F9-FD8EF529A19A}" type="presParOf" srcId="{1FB373D5-7B35-481A-903E-04C63E3C1973}" destId="{08CBDC79-E96E-4CB5-B553-300DA5F1D407}" srcOrd="0" destOrd="0" presId="urn:microsoft.com/office/officeart/2008/layout/VerticalCurvedList"/>
    <dgm:cxn modelId="{3F569BBA-C399-4646-955F-F31E7F5486AD}" type="presParOf" srcId="{E255001C-5076-46EB-86B7-96DBB5524689}" destId="{228BD360-D0B9-4802-8D53-A0251F8B5957}" srcOrd="5" destOrd="0" presId="urn:microsoft.com/office/officeart/2008/layout/VerticalCurvedList"/>
    <dgm:cxn modelId="{E5D5CCF7-775E-41B6-BCD8-4780C7103B17}" type="presParOf" srcId="{E255001C-5076-46EB-86B7-96DBB5524689}" destId="{F364C374-2F16-4303-AFD1-5A954E9014C8}" srcOrd="6" destOrd="0" presId="urn:microsoft.com/office/officeart/2008/layout/VerticalCurvedList"/>
    <dgm:cxn modelId="{933D3114-8ED5-4F16-8281-1EA4670437D2}" type="presParOf" srcId="{F364C374-2F16-4303-AFD1-5A954E9014C8}" destId="{DF0DC873-D326-4CAA-AED6-0DF9EBE0BD73}" srcOrd="0" destOrd="0" presId="urn:microsoft.com/office/officeart/2008/layout/VerticalCurvedList"/>
    <dgm:cxn modelId="{80068820-744B-4A3A-A675-58048015285E}" type="presParOf" srcId="{E255001C-5076-46EB-86B7-96DBB5524689}" destId="{4A0B9B44-3481-4E98-80E2-5C4DBC32F77A}" srcOrd="7" destOrd="0" presId="urn:microsoft.com/office/officeart/2008/layout/VerticalCurvedList"/>
    <dgm:cxn modelId="{1F16FB0A-87F7-4B20-A015-D788E07CEB77}" type="presParOf" srcId="{E255001C-5076-46EB-86B7-96DBB5524689}" destId="{B5CB7BE3-4C4F-49AE-9ACF-DDC39D9BA722}" srcOrd="8" destOrd="0" presId="urn:microsoft.com/office/officeart/2008/layout/VerticalCurvedList"/>
    <dgm:cxn modelId="{98E1D281-AA21-472D-9201-AF82E5167E23}" type="presParOf" srcId="{B5CB7BE3-4C4F-49AE-9ACF-DDC39D9BA722}" destId="{39B1874B-9404-49E5-874F-BDDD02B8EE03}" srcOrd="0" destOrd="0" presId="urn:microsoft.com/office/officeart/2008/layout/VerticalCurvedList"/>
    <dgm:cxn modelId="{3693671D-A3BA-49EF-B1FE-17E9DFBC4F80}" type="presParOf" srcId="{E255001C-5076-46EB-86B7-96DBB5524689}" destId="{966526A0-ADB8-4DCE-91B4-40829E622F9F}" srcOrd="9" destOrd="0" presId="urn:microsoft.com/office/officeart/2008/layout/VerticalCurvedList"/>
    <dgm:cxn modelId="{744DF78D-12E9-4E42-AE0E-011D8A4A3F72}" type="presParOf" srcId="{E255001C-5076-46EB-86B7-96DBB5524689}" destId="{9CFFD981-7856-42F0-8F13-9465A02AB391}" srcOrd="10" destOrd="0" presId="urn:microsoft.com/office/officeart/2008/layout/VerticalCurvedList"/>
    <dgm:cxn modelId="{4F51A803-0B8A-4599-8A40-0E31809B8C7A}" type="presParOf" srcId="{9CFFD981-7856-42F0-8F13-9465A02AB391}" destId="{ADA9F7F0-CC50-4A34-9B32-BEFCDBE100E1}" srcOrd="0" destOrd="0" presId="urn:microsoft.com/office/officeart/2008/layout/VerticalCurvedList"/>
    <dgm:cxn modelId="{DF8267F1-5C26-414C-86BE-38C2CEE164BC}" type="presParOf" srcId="{E255001C-5076-46EB-86B7-96DBB5524689}" destId="{30C23B13-9A2A-4114-BDBA-CFE98FD84F0B}" srcOrd="11" destOrd="0" presId="urn:microsoft.com/office/officeart/2008/layout/VerticalCurvedList"/>
    <dgm:cxn modelId="{967806DB-B301-48F8-BA38-C3904F584581}" type="presParOf" srcId="{E255001C-5076-46EB-86B7-96DBB5524689}" destId="{F0F3F324-9C6D-4687-BF28-7F9B4C317924}" srcOrd="12" destOrd="0" presId="urn:microsoft.com/office/officeart/2008/layout/VerticalCurvedList"/>
    <dgm:cxn modelId="{C697A19F-C88B-4B25-8852-AE77486A547A}" type="presParOf" srcId="{F0F3F324-9C6D-4687-BF28-7F9B4C317924}" destId="{855C19A2-1ADB-4EBB-BF5C-98FC01918720}" srcOrd="0" destOrd="0" presId="urn:microsoft.com/office/officeart/2008/layout/VerticalCurvedList"/>
    <dgm:cxn modelId="{2B2DD536-94FB-4FFF-96B3-F27F5890BB41}" type="presParOf" srcId="{E255001C-5076-46EB-86B7-96DBB5524689}" destId="{131376E4-7AE0-4037-96B8-059090AE1829}" srcOrd="13" destOrd="0" presId="urn:microsoft.com/office/officeart/2008/layout/VerticalCurvedList"/>
    <dgm:cxn modelId="{861CA7C7-809C-45A7-96B3-782DC701FA65}" type="presParOf" srcId="{E255001C-5076-46EB-86B7-96DBB5524689}" destId="{BF4CECD1-6C43-404F-921F-7A0B18ACBE2C}" srcOrd="14" destOrd="0" presId="urn:microsoft.com/office/officeart/2008/layout/VerticalCurvedList"/>
    <dgm:cxn modelId="{6AA32B1B-3599-4D56-9D88-A1FF1A40062A}" type="presParOf" srcId="{BF4CECD1-6C43-404F-921F-7A0B18ACBE2C}" destId="{7283FD6B-2B1E-4DB7-881D-712E2E2019E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3117A8-E51B-461E-B698-9B014AC28CAF}">
      <dsp:nvSpPr>
        <dsp:cNvPr id="0" name=""/>
        <dsp:cNvSpPr/>
      </dsp:nvSpPr>
      <dsp:spPr>
        <a:xfrm>
          <a:off x="-3971890" y="-609779"/>
          <a:ext cx="4733395" cy="4733395"/>
        </a:xfrm>
        <a:prstGeom prst="blockArc">
          <a:avLst>
            <a:gd name="adj1" fmla="val 18900000"/>
            <a:gd name="adj2" fmla="val 2700000"/>
            <a:gd name="adj3" fmla="val 456"/>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06CBD5-9DC4-42CB-9383-A79CAD361F12}">
      <dsp:nvSpPr>
        <dsp:cNvPr id="0" name=""/>
        <dsp:cNvSpPr/>
      </dsp:nvSpPr>
      <dsp:spPr>
        <a:xfrm>
          <a:off x="333699" y="219544"/>
          <a:ext cx="7023597" cy="43937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750" tIns="40640" rIns="40640" bIns="40640" numCol="1" spcCol="1270" anchor="ctr" anchorCtr="0">
          <a:noAutofit/>
        </a:bodyPr>
        <a:lstStyle/>
        <a:p>
          <a:pPr marL="0" lvl="0" indent="0" algn="l" defTabSz="711200">
            <a:lnSpc>
              <a:spcPct val="90000"/>
            </a:lnSpc>
            <a:spcBef>
              <a:spcPct val="0"/>
            </a:spcBef>
            <a:spcAft>
              <a:spcPct val="35000"/>
            </a:spcAft>
            <a:buNone/>
          </a:pPr>
          <a:r>
            <a:rPr lang="tr-TR" sz="1600" b="1" kern="1200" dirty="0"/>
            <a:t>Mevcut ve planlanan su kullanım durumu</a:t>
          </a:r>
        </a:p>
      </dsp:txBody>
      <dsp:txXfrm>
        <a:off x="333699" y="219544"/>
        <a:ext cx="7023597" cy="439370"/>
      </dsp:txXfrm>
    </dsp:sp>
    <dsp:sp modelId="{FA2018F4-3D57-4A64-A78C-683E3CF35ABB}">
      <dsp:nvSpPr>
        <dsp:cNvPr id="0" name=""/>
        <dsp:cNvSpPr/>
      </dsp:nvSpPr>
      <dsp:spPr>
        <a:xfrm>
          <a:off x="59093" y="164623"/>
          <a:ext cx="549212" cy="549212"/>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4DA91D-1D44-45ED-81F3-26CC72A68007}">
      <dsp:nvSpPr>
        <dsp:cNvPr id="0" name=""/>
        <dsp:cNvSpPr/>
      </dsp:nvSpPr>
      <dsp:spPr>
        <a:xfrm>
          <a:off x="648539" y="878388"/>
          <a:ext cx="6708758" cy="43937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750" tIns="40640" rIns="40640" bIns="40640" numCol="1" spcCol="1270" anchor="ctr" anchorCtr="0">
          <a:noAutofit/>
        </a:bodyPr>
        <a:lstStyle/>
        <a:p>
          <a:pPr marL="0" lvl="0" indent="0" algn="l" defTabSz="711200">
            <a:lnSpc>
              <a:spcPct val="90000"/>
            </a:lnSpc>
            <a:spcBef>
              <a:spcPct val="0"/>
            </a:spcBef>
            <a:spcAft>
              <a:spcPct val="35000"/>
            </a:spcAft>
            <a:buNone/>
          </a:pPr>
          <a:r>
            <a:rPr lang="tr-TR" sz="1600" b="1" kern="1200"/>
            <a:t>Suyun verimli kullanımına ilişkin mevcut uygulamalar</a:t>
          </a:r>
          <a:endParaRPr lang="tr-TR" sz="1600" b="1" kern="1200" dirty="0"/>
        </a:p>
      </dsp:txBody>
      <dsp:txXfrm>
        <a:off x="648539" y="878388"/>
        <a:ext cx="6708758" cy="439370"/>
      </dsp:txXfrm>
    </dsp:sp>
    <dsp:sp modelId="{08CBDC79-E96E-4CB5-B553-300DA5F1D407}">
      <dsp:nvSpPr>
        <dsp:cNvPr id="0" name=""/>
        <dsp:cNvSpPr/>
      </dsp:nvSpPr>
      <dsp:spPr>
        <a:xfrm>
          <a:off x="373933" y="823467"/>
          <a:ext cx="549212" cy="549212"/>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8BD360-D0B9-4802-8D53-A0251F8B5957}">
      <dsp:nvSpPr>
        <dsp:cNvPr id="0" name=""/>
        <dsp:cNvSpPr/>
      </dsp:nvSpPr>
      <dsp:spPr>
        <a:xfrm>
          <a:off x="745169" y="1537232"/>
          <a:ext cx="6612127" cy="43937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750" tIns="40640" rIns="40640" bIns="40640" numCol="1" spcCol="1270" anchor="ctr" anchorCtr="0">
          <a:noAutofit/>
        </a:bodyPr>
        <a:lstStyle/>
        <a:p>
          <a:pPr marL="0" lvl="0" indent="0" algn="l" defTabSz="711200">
            <a:lnSpc>
              <a:spcPct val="90000"/>
            </a:lnSpc>
            <a:spcBef>
              <a:spcPct val="0"/>
            </a:spcBef>
            <a:spcAft>
              <a:spcPct val="35000"/>
            </a:spcAft>
            <a:buNone/>
          </a:pPr>
          <a:r>
            <a:rPr lang="tr-TR" sz="1600" b="1" kern="1200"/>
            <a:t>Su verimliliği hedefleri ve hedeflere ulaşılması için gerekli tedbirler</a:t>
          </a:r>
          <a:endParaRPr lang="tr-TR" sz="1600" b="1" kern="1200" dirty="0"/>
        </a:p>
      </dsp:txBody>
      <dsp:txXfrm>
        <a:off x="745169" y="1537232"/>
        <a:ext cx="6612127" cy="439370"/>
      </dsp:txXfrm>
    </dsp:sp>
    <dsp:sp modelId="{DF0DC873-D326-4CAA-AED6-0DF9EBE0BD73}">
      <dsp:nvSpPr>
        <dsp:cNvPr id="0" name=""/>
        <dsp:cNvSpPr/>
      </dsp:nvSpPr>
      <dsp:spPr>
        <a:xfrm>
          <a:off x="470563" y="1482311"/>
          <a:ext cx="549212" cy="549212"/>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0B9B44-3481-4E98-80E2-5C4DBC32F77A}">
      <dsp:nvSpPr>
        <dsp:cNvPr id="0" name=""/>
        <dsp:cNvSpPr/>
      </dsp:nvSpPr>
      <dsp:spPr>
        <a:xfrm>
          <a:off x="648539" y="2196077"/>
          <a:ext cx="6708758" cy="43937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750" tIns="40640" rIns="40640" bIns="40640" numCol="1" spcCol="1270" anchor="ctr" anchorCtr="0">
          <a:noAutofit/>
        </a:bodyPr>
        <a:lstStyle/>
        <a:p>
          <a:pPr marL="0" lvl="0" indent="0" algn="l" defTabSz="711200">
            <a:lnSpc>
              <a:spcPct val="90000"/>
            </a:lnSpc>
            <a:spcBef>
              <a:spcPct val="0"/>
            </a:spcBef>
            <a:spcAft>
              <a:spcPct val="35000"/>
            </a:spcAft>
            <a:buNone/>
          </a:pPr>
          <a:r>
            <a:rPr lang="tr-TR" sz="1600" b="1" kern="1200"/>
            <a:t>Su verimliliği tedbirlerinin uygulanmasına ilişkin insan kaynağı, finansman, teknoloji ve benzeri ihtiyaçların belirlenmesi</a:t>
          </a:r>
          <a:endParaRPr lang="tr-TR" sz="1600" b="1" kern="1200" dirty="0"/>
        </a:p>
      </dsp:txBody>
      <dsp:txXfrm>
        <a:off x="648539" y="2196077"/>
        <a:ext cx="6708758" cy="439370"/>
      </dsp:txXfrm>
    </dsp:sp>
    <dsp:sp modelId="{39B1874B-9404-49E5-874F-BDDD02B8EE03}">
      <dsp:nvSpPr>
        <dsp:cNvPr id="0" name=""/>
        <dsp:cNvSpPr/>
      </dsp:nvSpPr>
      <dsp:spPr>
        <a:xfrm>
          <a:off x="373933" y="2141155"/>
          <a:ext cx="549212" cy="549212"/>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6526A0-ADB8-4DCE-91B4-40829E622F9F}">
      <dsp:nvSpPr>
        <dsp:cNvPr id="0" name=""/>
        <dsp:cNvSpPr/>
      </dsp:nvSpPr>
      <dsp:spPr>
        <a:xfrm>
          <a:off x="333699" y="2854921"/>
          <a:ext cx="7023597" cy="43937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750" tIns="40640" rIns="40640" bIns="40640" numCol="1" spcCol="1270" anchor="ctr" anchorCtr="0">
          <a:noAutofit/>
        </a:bodyPr>
        <a:lstStyle/>
        <a:p>
          <a:pPr marL="0" lvl="0" indent="0" algn="l" defTabSz="711200">
            <a:lnSpc>
              <a:spcPct val="90000"/>
            </a:lnSpc>
            <a:spcBef>
              <a:spcPct val="0"/>
            </a:spcBef>
            <a:spcAft>
              <a:spcPct val="35000"/>
            </a:spcAft>
            <a:buNone/>
          </a:pPr>
          <a:r>
            <a:rPr lang="tr-TR" sz="1600" b="1" kern="1200"/>
            <a:t>Eğitim ihtiyacı ve planlaması</a:t>
          </a:r>
          <a:endParaRPr lang="tr-TR" sz="1600" b="1" kern="1200" dirty="0"/>
        </a:p>
      </dsp:txBody>
      <dsp:txXfrm>
        <a:off x="333699" y="2854921"/>
        <a:ext cx="7023597" cy="439370"/>
      </dsp:txXfrm>
    </dsp:sp>
    <dsp:sp modelId="{ADA9F7F0-CC50-4A34-9B32-BEFCDBE100E1}">
      <dsp:nvSpPr>
        <dsp:cNvPr id="0" name=""/>
        <dsp:cNvSpPr/>
      </dsp:nvSpPr>
      <dsp:spPr>
        <a:xfrm>
          <a:off x="59093" y="2800000"/>
          <a:ext cx="549212" cy="549212"/>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3117A8-E51B-461E-B698-9B014AC28CAF}">
      <dsp:nvSpPr>
        <dsp:cNvPr id="0" name=""/>
        <dsp:cNvSpPr/>
      </dsp:nvSpPr>
      <dsp:spPr>
        <a:xfrm>
          <a:off x="-4251017" y="-652243"/>
          <a:ext cx="5065204" cy="5065204"/>
        </a:xfrm>
        <a:prstGeom prst="blockArc">
          <a:avLst>
            <a:gd name="adj1" fmla="val 18900000"/>
            <a:gd name="adj2" fmla="val 2700000"/>
            <a:gd name="adj3" fmla="val 42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06CBD5-9DC4-42CB-9383-A79CAD361F12}">
      <dsp:nvSpPr>
        <dsp:cNvPr id="0" name=""/>
        <dsp:cNvSpPr/>
      </dsp:nvSpPr>
      <dsp:spPr>
        <a:xfrm>
          <a:off x="263814" y="170962"/>
          <a:ext cx="9322235" cy="34177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1283" tIns="40640" rIns="40640" bIns="40640" numCol="1" spcCol="1270" anchor="ctr" anchorCtr="0">
          <a:noAutofit/>
        </a:bodyPr>
        <a:lstStyle/>
        <a:p>
          <a:pPr marL="0" lvl="0" indent="0" algn="l" defTabSz="711200">
            <a:lnSpc>
              <a:spcPct val="90000"/>
            </a:lnSpc>
            <a:spcBef>
              <a:spcPct val="0"/>
            </a:spcBef>
            <a:spcAft>
              <a:spcPct val="35000"/>
            </a:spcAft>
            <a:buNone/>
          </a:pPr>
          <a:r>
            <a:rPr lang="tr-TR" sz="1600" b="1" kern="1200" dirty="0"/>
            <a:t>Su</a:t>
          </a:r>
          <a:r>
            <a:rPr lang="tr-TR" sz="1600" b="1" kern="1200" baseline="0" dirty="0"/>
            <a:t> verimliliği </a:t>
          </a:r>
          <a:r>
            <a:rPr lang="tr-TR" sz="1400" b="1" kern="1200" baseline="0" dirty="0"/>
            <a:t>konusunda</a:t>
          </a:r>
          <a:r>
            <a:rPr lang="tr-TR" sz="1600" b="1" kern="1200" baseline="0" dirty="0"/>
            <a:t> yeterli sayıda personel görevlendirilmesi</a:t>
          </a:r>
          <a:endParaRPr lang="tr-TR" sz="1600" b="1" kern="1200" dirty="0"/>
        </a:p>
      </dsp:txBody>
      <dsp:txXfrm>
        <a:off x="263814" y="170962"/>
        <a:ext cx="9322235" cy="341774"/>
      </dsp:txXfrm>
    </dsp:sp>
    <dsp:sp modelId="{FA2018F4-3D57-4A64-A78C-683E3CF35ABB}">
      <dsp:nvSpPr>
        <dsp:cNvPr id="0" name=""/>
        <dsp:cNvSpPr/>
      </dsp:nvSpPr>
      <dsp:spPr>
        <a:xfrm>
          <a:off x="50205" y="128240"/>
          <a:ext cx="427217" cy="42721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4DA91D-1D44-45ED-81F3-26CC72A68007}">
      <dsp:nvSpPr>
        <dsp:cNvPr id="0" name=""/>
        <dsp:cNvSpPr/>
      </dsp:nvSpPr>
      <dsp:spPr>
        <a:xfrm>
          <a:off x="573321" y="683924"/>
          <a:ext cx="9012727" cy="34177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1283" tIns="40640" rIns="40640" bIns="40640" numCol="1" spcCol="1270" anchor="ctr" anchorCtr="0">
          <a:noAutofit/>
        </a:bodyPr>
        <a:lstStyle/>
        <a:p>
          <a:pPr marL="0" lvl="0" indent="0" algn="l" defTabSz="711200">
            <a:lnSpc>
              <a:spcPct val="90000"/>
            </a:lnSpc>
            <a:spcBef>
              <a:spcPct val="0"/>
            </a:spcBef>
            <a:spcAft>
              <a:spcPct val="35000"/>
            </a:spcAft>
            <a:buNone/>
          </a:pPr>
          <a:r>
            <a:rPr lang="tr-TR" sz="1600" b="1" kern="1200" dirty="0"/>
            <a:t>Su</a:t>
          </a:r>
          <a:r>
            <a:rPr lang="tr-TR" sz="1600" b="1" kern="1200" baseline="0" dirty="0"/>
            <a:t> </a:t>
          </a:r>
          <a:r>
            <a:rPr lang="tr-TR" sz="1400" b="1" kern="1200" baseline="0" dirty="0"/>
            <a:t>verimliliği</a:t>
          </a:r>
          <a:r>
            <a:rPr lang="tr-TR" sz="1600" b="1" kern="1200" baseline="0" dirty="0"/>
            <a:t> mevcut durumunun belirlenmesi</a:t>
          </a:r>
          <a:endParaRPr lang="tr-TR" sz="1600" b="1" kern="1200" dirty="0"/>
        </a:p>
      </dsp:txBody>
      <dsp:txXfrm>
        <a:off x="573321" y="683924"/>
        <a:ext cx="9012727" cy="341774"/>
      </dsp:txXfrm>
    </dsp:sp>
    <dsp:sp modelId="{08CBDC79-E96E-4CB5-B553-300DA5F1D407}">
      <dsp:nvSpPr>
        <dsp:cNvPr id="0" name=""/>
        <dsp:cNvSpPr/>
      </dsp:nvSpPr>
      <dsp:spPr>
        <a:xfrm>
          <a:off x="359712" y="641202"/>
          <a:ext cx="427217" cy="42721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8BD360-D0B9-4802-8D53-A0251F8B5957}">
      <dsp:nvSpPr>
        <dsp:cNvPr id="0" name=""/>
        <dsp:cNvSpPr/>
      </dsp:nvSpPr>
      <dsp:spPr>
        <a:xfrm>
          <a:off x="742929" y="1196510"/>
          <a:ext cx="8843119" cy="34177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1283" tIns="40640" rIns="40640" bIns="40640" numCol="1" spcCol="1270" anchor="ctr" anchorCtr="0">
          <a:noAutofit/>
        </a:bodyPr>
        <a:lstStyle/>
        <a:p>
          <a:pPr marL="0" lvl="0" indent="0" algn="l" defTabSz="711200">
            <a:lnSpc>
              <a:spcPct val="90000"/>
            </a:lnSpc>
            <a:spcBef>
              <a:spcPct val="0"/>
            </a:spcBef>
            <a:spcAft>
              <a:spcPct val="35000"/>
            </a:spcAft>
            <a:buNone/>
          </a:pPr>
          <a:r>
            <a:rPr lang="tr-TR" sz="1600" b="1" kern="1200" dirty="0"/>
            <a:t>Su </a:t>
          </a:r>
          <a:r>
            <a:rPr lang="tr-TR" sz="1400" b="1" kern="1200" dirty="0"/>
            <a:t>verimliliği</a:t>
          </a:r>
          <a:r>
            <a:rPr lang="tr-TR" sz="1600" b="1" kern="1200" dirty="0"/>
            <a:t> hedeflerinin belirlenmesi</a:t>
          </a:r>
        </a:p>
      </dsp:txBody>
      <dsp:txXfrm>
        <a:off x="742929" y="1196510"/>
        <a:ext cx="8843119" cy="341774"/>
      </dsp:txXfrm>
    </dsp:sp>
    <dsp:sp modelId="{DF0DC873-D326-4CAA-AED6-0DF9EBE0BD73}">
      <dsp:nvSpPr>
        <dsp:cNvPr id="0" name=""/>
        <dsp:cNvSpPr/>
      </dsp:nvSpPr>
      <dsp:spPr>
        <a:xfrm>
          <a:off x="529321" y="1153788"/>
          <a:ext cx="427217" cy="42721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0B9B44-3481-4E98-80E2-5C4DBC32F77A}">
      <dsp:nvSpPr>
        <dsp:cNvPr id="0" name=""/>
        <dsp:cNvSpPr/>
      </dsp:nvSpPr>
      <dsp:spPr>
        <a:xfrm>
          <a:off x="797084" y="1709471"/>
          <a:ext cx="8788965" cy="34177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1283" tIns="35560" rIns="35560" bIns="35560" numCol="1" spcCol="1270" anchor="ctr" anchorCtr="0">
          <a:noAutofit/>
        </a:bodyPr>
        <a:lstStyle/>
        <a:p>
          <a:pPr marL="0" lvl="0" indent="0" algn="l" defTabSz="622300">
            <a:lnSpc>
              <a:spcPct val="90000"/>
            </a:lnSpc>
            <a:spcBef>
              <a:spcPct val="0"/>
            </a:spcBef>
            <a:spcAft>
              <a:spcPct val="35000"/>
            </a:spcAft>
            <a:buNone/>
          </a:pPr>
          <a:r>
            <a:rPr lang="tr-TR" sz="1400" b="1" kern="1200" dirty="0"/>
            <a:t>Hedeflere</a:t>
          </a:r>
          <a:r>
            <a:rPr lang="tr-TR" sz="1600" b="1" kern="1200" dirty="0"/>
            <a:t> ulaşılması için planlamaların yapılması</a:t>
          </a:r>
        </a:p>
      </dsp:txBody>
      <dsp:txXfrm>
        <a:off x="797084" y="1709471"/>
        <a:ext cx="8788965" cy="341774"/>
      </dsp:txXfrm>
    </dsp:sp>
    <dsp:sp modelId="{39B1874B-9404-49E5-874F-BDDD02B8EE03}">
      <dsp:nvSpPr>
        <dsp:cNvPr id="0" name=""/>
        <dsp:cNvSpPr/>
      </dsp:nvSpPr>
      <dsp:spPr>
        <a:xfrm>
          <a:off x="583475" y="1666750"/>
          <a:ext cx="427217" cy="42721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6526A0-ADB8-4DCE-91B4-40829E622F9F}">
      <dsp:nvSpPr>
        <dsp:cNvPr id="0" name=""/>
        <dsp:cNvSpPr/>
      </dsp:nvSpPr>
      <dsp:spPr>
        <a:xfrm>
          <a:off x="742929" y="2222433"/>
          <a:ext cx="8843119" cy="34177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1283" tIns="40640" rIns="40640" bIns="40640" numCol="1" spcCol="1270" anchor="ctr" anchorCtr="0">
          <a:noAutofit/>
        </a:bodyPr>
        <a:lstStyle/>
        <a:p>
          <a:pPr marL="0" lvl="0" indent="0" algn="l" defTabSz="711200">
            <a:lnSpc>
              <a:spcPct val="90000"/>
            </a:lnSpc>
            <a:spcBef>
              <a:spcPct val="0"/>
            </a:spcBef>
            <a:spcAft>
              <a:spcPct val="35000"/>
            </a:spcAft>
            <a:buNone/>
          </a:pPr>
          <a:r>
            <a:rPr lang="tr-TR" sz="1600" b="1" kern="1200" dirty="0"/>
            <a:t>Eğitim faaliyetlerinin düzenlenmesi</a:t>
          </a:r>
        </a:p>
      </dsp:txBody>
      <dsp:txXfrm>
        <a:off x="742929" y="2222433"/>
        <a:ext cx="8843119" cy="341774"/>
      </dsp:txXfrm>
    </dsp:sp>
    <dsp:sp modelId="{ADA9F7F0-CC50-4A34-9B32-BEFCDBE100E1}">
      <dsp:nvSpPr>
        <dsp:cNvPr id="0" name=""/>
        <dsp:cNvSpPr/>
      </dsp:nvSpPr>
      <dsp:spPr>
        <a:xfrm>
          <a:off x="529321" y="2179712"/>
          <a:ext cx="427217" cy="42721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C23B13-9A2A-4114-BDBA-CFE98FD84F0B}">
      <dsp:nvSpPr>
        <dsp:cNvPr id="0" name=""/>
        <dsp:cNvSpPr/>
      </dsp:nvSpPr>
      <dsp:spPr>
        <a:xfrm>
          <a:off x="573321" y="2735019"/>
          <a:ext cx="9012727" cy="34177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1283" tIns="40640" rIns="40640" bIns="40640" numCol="1" spcCol="1270" anchor="ctr" anchorCtr="0">
          <a:noAutofit/>
        </a:bodyPr>
        <a:lstStyle/>
        <a:p>
          <a:pPr marL="0" lvl="0" indent="0" algn="l" defTabSz="711200">
            <a:lnSpc>
              <a:spcPct val="90000"/>
            </a:lnSpc>
            <a:spcBef>
              <a:spcPct val="0"/>
            </a:spcBef>
            <a:spcAft>
              <a:spcPct val="35000"/>
            </a:spcAft>
            <a:buNone/>
          </a:pPr>
          <a:r>
            <a:rPr lang="tr-TR" sz="1600" b="1" kern="1200" dirty="0">
              <a:latin typeface="Calibri" panose="020F0502020204030204"/>
              <a:ea typeface="+mn-ea"/>
              <a:cs typeface="+mn-cs"/>
            </a:rPr>
            <a:t>Bireysel</a:t>
          </a:r>
          <a:r>
            <a:rPr lang="tr-TR" sz="1600" b="1" kern="1200" dirty="0"/>
            <a:t> su kullanımına yönelik su verimli ekipmanların kullanılması (musluk, duş, tuvalet rezervuarı vb.)</a:t>
          </a:r>
        </a:p>
      </dsp:txBody>
      <dsp:txXfrm>
        <a:off x="573321" y="2735019"/>
        <a:ext cx="9012727" cy="341774"/>
      </dsp:txXfrm>
    </dsp:sp>
    <dsp:sp modelId="{855C19A2-1ADB-4EBB-BF5C-98FC01918720}">
      <dsp:nvSpPr>
        <dsp:cNvPr id="0" name=""/>
        <dsp:cNvSpPr/>
      </dsp:nvSpPr>
      <dsp:spPr>
        <a:xfrm>
          <a:off x="359712" y="2692298"/>
          <a:ext cx="427217" cy="42721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1376E4-7AE0-4037-96B8-059090AE1829}">
      <dsp:nvSpPr>
        <dsp:cNvPr id="0" name=""/>
        <dsp:cNvSpPr/>
      </dsp:nvSpPr>
      <dsp:spPr>
        <a:xfrm>
          <a:off x="263814" y="3247981"/>
          <a:ext cx="9322235" cy="34177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1283" tIns="35560" rIns="35560" bIns="35560" numCol="1" spcCol="1270" anchor="ctr" anchorCtr="0">
          <a:noAutofit/>
        </a:bodyPr>
        <a:lstStyle/>
        <a:p>
          <a:pPr marL="0" lvl="0" indent="0" algn="l" defTabSz="622300">
            <a:lnSpc>
              <a:spcPct val="90000"/>
            </a:lnSpc>
            <a:spcBef>
              <a:spcPct val="0"/>
            </a:spcBef>
            <a:spcAft>
              <a:spcPct val="35000"/>
            </a:spcAft>
            <a:buNone/>
          </a:pPr>
          <a:r>
            <a:rPr lang="tr-TR" sz="1400" b="1" kern="1200" dirty="0"/>
            <a:t>Bilgilendirici</a:t>
          </a:r>
          <a:r>
            <a:rPr lang="tr-TR" sz="1600" b="1" kern="1200" dirty="0"/>
            <a:t> yazılı ve görsel </a:t>
          </a:r>
          <a:r>
            <a:rPr lang="tr-TR" sz="1400" b="1" kern="1200" dirty="0"/>
            <a:t>materyallerin</a:t>
          </a:r>
          <a:r>
            <a:rPr lang="tr-TR" sz="1600" b="1" kern="1200" dirty="0"/>
            <a:t> kullanılması</a:t>
          </a:r>
        </a:p>
      </dsp:txBody>
      <dsp:txXfrm>
        <a:off x="263814" y="3247981"/>
        <a:ext cx="9322235" cy="341774"/>
      </dsp:txXfrm>
    </dsp:sp>
    <dsp:sp modelId="{7283FD6B-2B1E-4DB7-881D-712E2E2019E2}">
      <dsp:nvSpPr>
        <dsp:cNvPr id="0" name=""/>
        <dsp:cNvSpPr/>
      </dsp:nvSpPr>
      <dsp:spPr>
        <a:xfrm>
          <a:off x="50205" y="3205259"/>
          <a:ext cx="427217" cy="42721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3117A8-E51B-461E-B698-9B014AC28CAF}">
      <dsp:nvSpPr>
        <dsp:cNvPr id="0" name=""/>
        <dsp:cNvSpPr/>
      </dsp:nvSpPr>
      <dsp:spPr>
        <a:xfrm>
          <a:off x="-4018110" y="-616806"/>
          <a:ext cx="4788302" cy="4788302"/>
        </a:xfrm>
        <a:prstGeom prst="blockArc">
          <a:avLst>
            <a:gd name="adj1" fmla="val 18900000"/>
            <a:gd name="adj2" fmla="val 2700000"/>
            <a:gd name="adj3" fmla="val 451"/>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06CBD5-9DC4-42CB-9383-A79CAD361F12}">
      <dsp:nvSpPr>
        <dsp:cNvPr id="0" name=""/>
        <dsp:cNvSpPr/>
      </dsp:nvSpPr>
      <dsp:spPr>
        <a:xfrm>
          <a:off x="495302" y="355468"/>
          <a:ext cx="9292087" cy="71093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4307" tIns="40640" rIns="40640" bIns="40640" numCol="1" spcCol="1270" anchor="ctr" anchorCtr="0">
          <a:noAutofit/>
        </a:bodyPr>
        <a:lstStyle/>
        <a:p>
          <a:pPr marL="0" lvl="0" indent="0" algn="l" defTabSz="711200">
            <a:lnSpc>
              <a:spcPct val="90000"/>
            </a:lnSpc>
            <a:spcBef>
              <a:spcPct val="0"/>
            </a:spcBef>
            <a:spcAft>
              <a:spcPct val="35000"/>
            </a:spcAft>
            <a:buNone/>
          </a:pPr>
          <a:r>
            <a:rPr lang="tr-TR" sz="1600" b="1" kern="1200" dirty="0"/>
            <a:t>Toplam su kullanımının %10’unun geleneksel olmayan su kaynaklarından sağlanması</a:t>
          </a:r>
        </a:p>
      </dsp:txBody>
      <dsp:txXfrm>
        <a:off x="495302" y="355468"/>
        <a:ext cx="9292087" cy="710937"/>
      </dsp:txXfrm>
    </dsp:sp>
    <dsp:sp modelId="{FA2018F4-3D57-4A64-A78C-683E3CF35ABB}">
      <dsp:nvSpPr>
        <dsp:cNvPr id="0" name=""/>
        <dsp:cNvSpPr/>
      </dsp:nvSpPr>
      <dsp:spPr>
        <a:xfrm>
          <a:off x="50966" y="266601"/>
          <a:ext cx="888672" cy="888672"/>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4DA91D-1D44-45ED-81F3-26CC72A68007}">
      <dsp:nvSpPr>
        <dsp:cNvPr id="0" name=""/>
        <dsp:cNvSpPr/>
      </dsp:nvSpPr>
      <dsp:spPr>
        <a:xfrm>
          <a:off x="753728" y="1421875"/>
          <a:ext cx="9033661" cy="71093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4307" tIns="60960" rIns="60960" bIns="60960" numCol="1" spcCol="1270" anchor="ctr" anchorCtr="0">
          <a:noAutofit/>
        </a:bodyPr>
        <a:lstStyle/>
        <a:p>
          <a:pPr marL="0" lvl="0" indent="0" algn="l" defTabSz="1066800">
            <a:lnSpc>
              <a:spcPct val="90000"/>
            </a:lnSpc>
            <a:spcBef>
              <a:spcPct val="0"/>
            </a:spcBef>
            <a:spcAft>
              <a:spcPct val="35000"/>
            </a:spcAft>
            <a:buNone/>
          </a:pPr>
          <a:r>
            <a:rPr lang="tr-TR" sz="2400" b="1" kern="1200" baseline="30000" dirty="0"/>
            <a:t>NACE koduna uygun su verimliliği rehber dokümanlarında yer alan tekniklerin uygulanması</a:t>
          </a:r>
          <a:endParaRPr lang="tr-TR" sz="2400" b="1" kern="1200" dirty="0"/>
        </a:p>
      </dsp:txBody>
      <dsp:txXfrm>
        <a:off x="753728" y="1421875"/>
        <a:ext cx="9033661" cy="710937"/>
      </dsp:txXfrm>
    </dsp:sp>
    <dsp:sp modelId="{08CBDC79-E96E-4CB5-B553-300DA5F1D407}">
      <dsp:nvSpPr>
        <dsp:cNvPr id="0" name=""/>
        <dsp:cNvSpPr/>
      </dsp:nvSpPr>
      <dsp:spPr>
        <a:xfrm>
          <a:off x="309392" y="1333008"/>
          <a:ext cx="888672" cy="888672"/>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8BD360-D0B9-4802-8D53-A0251F8B5957}">
      <dsp:nvSpPr>
        <dsp:cNvPr id="0" name=""/>
        <dsp:cNvSpPr/>
      </dsp:nvSpPr>
      <dsp:spPr>
        <a:xfrm>
          <a:off x="495302" y="2488282"/>
          <a:ext cx="9292087" cy="71093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4307" tIns="40640" rIns="40640" bIns="40640" numCol="1" spcCol="1270" anchor="ctr" anchorCtr="0">
          <a:noAutofit/>
        </a:bodyPr>
        <a:lstStyle/>
        <a:p>
          <a:pPr marL="0" lvl="0" indent="0" algn="l" defTabSz="711200">
            <a:lnSpc>
              <a:spcPct val="90000"/>
            </a:lnSpc>
            <a:spcBef>
              <a:spcPct val="0"/>
            </a:spcBef>
            <a:spcAft>
              <a:spcPct val="35000"/>
            </a:spcAft>
            <a:buNone/>
          </a:pPr>
          <a:r>
            <a:rPr lang="tr-TR" sz="1600" b="1" kern="1200" dirty="0"/>
            <a:t>TS ISO 46001 Su Verimliliği Yönetim Sistemi Belgesine sahip olması</a:t>
          </a:r>
          <a:r>
            <a:rPr lang="tr-TR" sz="1600" b="1" kern="1200" baseline="30000" dirty="0"/>
            <a:t>*</a:t>
          </a:r>
          <a:endParaRPr lang="tr-TR" sz="1600" b="1" kern="1200" dirty="0"/>
        </a:p>
      </dsp:txBody>
      <dsp:txXfrm>
        <a:off x="495302" y="2488282"/>
        <a:ext cx="9292087" cy="710937"/>
      </dsp:txXfrm>
    </dsp:sp>
    <dsp:sp modelId="{DF0DC873-D326-4CAA-AED6-0DF9EBE0BD73}">
      <dsp:nvSpPr>
        <dsp:cNvPr id="0" name=""/>
        <dsp:cNvSpPr/>
      </dsp:nvSpPr>
      <dsp:spPr>
        <a:xfrm>
          <a:off x="50966" y="2399415"/>
          <a:ext cx="888672" cy="888672"/>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3117A8-E51B-461E-B698-9B014AC28CAF}">
      <dsp:nvSpPr>
        <dsp:cNvPr id="0" name=""/>
        <dsp:cNvSpPr/>
      </dsp:nvSpPr>
      <dsp:spPr>
        <a:xfrm>
          <a:off x="-4911336" y="-752846"/>
          <a:ext cx="5851314" cy="5851314"/>
        </a:xfrm>
        <a:prstGeom prst="blockArc">
          <a:avLst>
            <a:gd name="adj1" fmla="val 18900000"/>
            <a:gd name="adj2" fmla="val 2700000"/>
            <a:gd name="adj3" fmla="val 369"/>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06CBD5-9DC4-42CB-9383-A79CAD361F12}">
      <dsp:nvSpPr>
        <dsp:cNvPr id="0" name=""/>
        <dsp:cNvSpPr/>
      </dsp:nvSpPr>
      <dsp:spPr>
        <a:xfrm>
          <a:off x="304845" y="197551"/>
          <a:ext cx="10560016" cy="394930"/>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476" tIns="40640" rIns="40640" bIns="40640" numCol="1" spcCol="1270" anchor="ctr" anchorCtr="0">
          <a:noAutofit/>
        </a:bodyPr>
        <a:lstStyle/>
        <a:p>
          <a:pPr marL="0" lvl="0" indent="0" algn="l" defTabSz="711200">
            <a:lnSpc>
              <a:spcPct val="90000"/>
            </a:lnSpc>
            <a:spcBef>
              <a:spcPct val="0"/>
            </a:spcBef>
            <a:spcAft>
              <a:spcPct val="35000"/>
            </a:spcAft>
            <a:buNone/>
          </a:pPr>
          <a:r>
            <a:rPr lang="tr-TR" sz="1600" b="1" kern="1200" dirty="0"/>
            <a:t>Toplam su kullanımının %5’inin geleneksel olmayan su kaynaklarından sağlanması</a:t>
          </a:r>
        </a:p>
      </dsp:txBody>
      <dsp:txXfrm>
        <a:off x="304845" y="197551"/>
        <a:ext cx="10560016" cy="394930"/>
      </dsp:txXfrm>
    </dsp:sp>
    <dsp:sp modelId="{FA2018F4-3D57-4A64-A78C-683E3CF35ABB}">
      <dsp:nvSpPr>
        <dsp:cNvPr id="0" name=""/>
        <dsp:cNvSpPr/>
      </dsp:nvSpPr>
      <dsp:spPr>
        <a:xfrm>
          <a:off x="58014" y="148185"/>
          <a:ext cx="493662" cy="493662"/>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4DA91D-1D44-45ED-81F3-26CC72A68007}">
      <dsp:nvSpPr>
        <dsp:cNvPr id="0" name=""/>
        <dsp:cNvSpPr/>
      </dsp:nvSpPr>
      <dsp:spPr>
        <a:xfrm>
          <a:off x="662489" y="790294"/>
          <a:ext cx="10202372" cy="394930"/>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476" tIns="40640" rIns="40640" bIns="40640" numCol="1" spcCol="1270" anchor="ctr" anchorCtr="0">
          <a:noAutofit/>
        </a:bodyPr>
        <a:lstStyle/>
        <a:p>
          <a:pPr marL="0" lvl="0" indent="0" algn="l" defTabSz="711200">
            <a:lnSpc>
              <a:spcPct val="90000"/>
            </a:lnSpc>
            <a:spcBef>
              <a:spcPct val="0"/>
            </a:spcBef>
            <a:spcAft>
              <a:spcPct val="35000"/>
            </a:spcAft>
            <a:buNone/>
          </a:pPr>
          <a:r>
            <a:rPr lang="tr-TR" sz="1600" b="1" kern="1200" dirty="0"/>
            <a:t>Yağmur suyu hasadının yapılması </a:t>
          </a:r>
          <a:r>
            <a:rPr lang="tr-TR" sz="2000" b="1" kern="1200" baseline="30000" dirty="0"/>
            <a:t>*</a:t>
          </a:r>
          <a:endParaRPr lang="tr-TR" sz="2000" b="1" kern="1200" dirty="0"/>
        </a:p>
      </dsp:txBody>
      <dsp:txXfrm>
        <a:off x="662489" y="790294"/>
        <a:ext cx="10202372" cy="394930"/>
      </dsp:txXfrm>
    </dsp:sp>
    <dsp:sp modelId="{08CBDC79-E96E-4CB5-B553-300DA5F1D407}">
      <dsp:nvSpPr>
        <dsp:cNvPr id="0" name=""/>
        <dsp:cNvSpPr/>
      </dsp:nvSpPr>
      <dsp:spPr>
        <a:xfrm>
          <a:off x="415658" y="740928"/>
          <a:ext cx="493662" cy="493662"/>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8BD360-D0B9-4802-8D53-A0251F8B5957}">
      <dsp:nvSpPr>
        <dsp:cNvPr id="0" name=""/>
        <dsp:cNvSpPr/>
      </dsp:nvSpPr>
      <dsp:spPr>
        <a:xfrm>
          <a:off x="858477" y="1382602"/>
          <a:ext cx="10006384" cy="394930"/>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476" tIns="40640" rIns="40640" bIns="40640" numCol="1" spcCol="1270" anchor="ctr" anchorCtr="0">
          <a:noAutofit/>
        </a:bodyPr>
        <a:lstStyle/>
        <a:p>
          <a:pPr marL="0" lvl="0" indent="0" algn="l" defTabSz="711200">
            <a:lnSpc>
              <a:spcPct val="90000"/>
            </a:lnSpc>
            <a:spcBef>
              <a:spcPct val="0"/>
            </a:spcBef>
            <a:spcAft>
              <a:spcPct val="35000"/>
            </a:spcAft>
            <a:buNone/>
          </a:pPr>
          <a:r>
            <a:rPr lang="tr-TR" sz="1600" b="1" kern="1200" dirty="0"/>
            <a:t>Gri suyun yeniden kullanılması </a:t>
          </a:r>
          <a:r>
            <a:rPr lang="tr-TR" sz="2000" b="1" kern="1200" baseline="30000" dirty="0"/>
            <a:t>**</a:t>
          </a:r>
          <a:endParaRPr lang="tr-TR" sz="2000" b="1" kern="1200" dirty="0"/>
        </a:p>
      </dsp:txBody>
      <dsp:txXfrm>
        <a:off x="858477" y="1382602"/>
        <a:ext cx="10006384" cy="394930"/>
      </dsp:txXfrm>
    </dsp:sp>
    <dsp:sp modelId="{DF0DC873-D326-4CAA-AED6-0DF9EBE0BD73}">
      <dsp:nvSpPr>
        <dsp:cNvPr id="0" name=""/>
        <dsp:cNvSpPr/>
      </dsp:nvSpPr>
      <dsp:spPr>
        <a:xfrm>
          <a:off x="611646" y="1333236"/>
          <a:ext cx="493662" cy="493662"/>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0B9B44-3481-4E98-80E2-5C4DBC32F77A}">
      <dsp:nvSpPr>
        <dsp:cNvPr id="0" name=""/>
        <dsp:cNvSpPr/>
      </dsp:nvSpPr>
      <dsp:spPr>
        <a:xfrm>
          <a:off x="921054" y="1975345"/>
          <a:ext cx="9943807" cy="394930"/>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476" tIns="40640" rIns="40640" bIns="40640" numCol="1" spcCol="1270" anchor="ctr" anchorCtr="0">
          <a:noAutofit/>
        </a:bodyPr>
        <a:lstStyle/>
        <a:p>
          <a:pPr marL="0" lvl="0" indent="0" algn="l" defTabSz="711200">
            <a:lnSpc>
              <a:spcPct val="90000"/>
            </a:lnSpc>
            <a:spcBef>
              <a:spcPct val="0"/>
            </a:spcBef>
            <a:spcAft>
              <a:spcPct val="35000"/>
            </a:spcAft>
            <a:buNone/>
          </a:pPr>
          <a:r>
            <a:rPr lang="tr-TR" sz="1600" b="1" kern="1200" dirty="0">
              <a:hlinkClick xmlns:r="http://schemas.openxmlformats.org/officeDocument/2006/relationships" r:id="rId1" action="ppaction://hlinkfile"/>
            </a:rPr>
            <a:t>Kurakçıl Peyzaj Uygulama Rehberindeki esaslara uyulması</a:t>
          </a:r>
          <a:endParaRPr lang="tr-TR" sz="1600" b="1" kern="1200" dirty="0"/>
        </a:p>
      </dsp:txBody>
      <dsp:txXfrm>
        <a:off x="921054" y="1975345"/>
        <a:ext cx="9943807" cy="394930"/>
      </dsp:txXfrm>
    </dsp:sp>
    <dsp:sp modelId="{39B1874B-9404-49E5-874F-BDDD02B8EE03}">
      <dsp:nvSpPr>
        <dsp:cNvPr id="0" name=""/>
        <dsp:cNvSpPr/>
      </dsp:nvSpPr>
      <dsp:spPr>
        <a:xfrm>
          <a:off x="674223" y="1925979"/>
          <a:ext cx="493662" cy="493662"/>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6526A0-ADB8-4DCE-91B4-40829E622F9F}">
      <dsp:nvSpPr>
        <dsp:cNvPr id="0" name=""/>
        <dsp:cNvSpPr/>
      </dsp:nvSpPr>
      <dsp:spPr>
        <a:xfrm>
          <a:off x="858477" y="2568088"/>
          <a:ext cx="10006384" cy="394930"/>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476" tIns="40640" rIns="40640" bIns="40640" numCol="1" spcCol="1270" anchor="ctr" anchorCtr="0">
          <a:noAutofit/>
        </a:bodyPr>
        <a:lstStyle/>
        <a:p>
          <a:pPr marL="0" lvl="0" indent="0" algn="l" defTabSz="711200">
            <a:lnSpc>
              <a:spcPct val="90000"/>
            </a:lnSpc>
            <a:spcBef>
              <a:spcPct val="0"/>
            </a:spcBef>
            <a:spcAft>
              <a:spcPct val="35000"/>
            </a:spcAft>
            <a:buNone/>
          </a:pPr>
          <a:r>
            <a:rPr lang="tr-TR" sz="1600" b="1" kern="1200" dirty="0"/>
            <a:t>Su verimliliği eğitimi ve tanıtım çalışmalarının yapılması</a:t>
          </a:r>
        </a:p>
      </dsp:txBody>
      <dsp:txXfrm>
        <a:off x="858477" y="2568088"/>
        <a:ext cx="10006384" cy="394930"/>
      </dsp:txXfrm>
    </dsp:sp>
    <dsp:sp modelId="{ADA9F7F0-CC50-4A34-9B32-BEFCDBE100E1}">
      <dsp:nvSpPr>
        <dsp:cNvPr id="0" name=""/>
        <dsp:cNvSpPr/>
      </dsp:nvSpPr>
      <dsp:spPr>
        <a:xfrm>
          <a:off x="611646" y="2518721"/>
          <a:ext cx="493662" cy="493662"/>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C23B13-9A2A-4114-BDBA-CFE98FD84F0B}">
      <dsp:nvSpPr>
        <dsp:cNvPr id="0" name=""/>
        <dsp:cNvSpPr/>
      </dsp:nvSpPr>
      <dsp:spPr>
        <a:xfrm>
          <a:off x="662489" y="3160396"/>
          <a:ext cx="10202372" cy="394930"/>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476" tIns="40640" rIns="40640" bIns="40640" numCol="1" spcCol="1270" anchor="ctr" anchorCtr="0">
          <a:noAutofit/>
        </a:bodyPr>
        <a:lstStyle/>
        <a:p>
          <a:pPr marL="0" lvl="0" indent="0" algn="l" defTabSz="711200">
            <a:lnSpc>
              <a:spcPct val="90000"/>
            </a:lnSpc>
            <a:spcBef>
              <a:spcPct val="0"/>
            </a:spcBef>
            <a:spcAft>
              <a:spcPct val="35000"/>
            </a:spcAft>
            <a:buNone/>
          </a:pPr>
          <a:r>
            <a:rPr lang="tr-TR" sz="1600" b="1" kern="1200" dirty="0"/>
            <a:t>OSB</a:t>
          </a:r>
          <a:r>
            <a:rPr lang="tr-TR" sz="1600" b="1" kern="1200" baseline="0" dirty="0"/>
            <a:t> içinde yer alan tesislerde NACE koduna uygun su verimliliği rehberlerinin uygulanması</a:t>
          </a:r>
          <a:endParaRPr lang="tr-TR" sz="1600" b="1" kern="1200" dirty="0"/>
        </a:p>
      </dsp:txBody>
      <dsp:txXfrm>
        <a:off x="662489" y="3160396"/>
        <a:ext cx="10202372" cy="394930"/>
      </dsp:txXfrm>
    </dsp:sp>
    <dsp:sp modelId="{855C19A2-1ADB-4EBB-BF5C-98FC01918720}">
      <dsp:nvSpPr>
        <dsp:cNvPr id="0" name=""/>
        <dsp:cNvSpPr/>
      </dsp:nvSpPr>
      <dsp:spPr>
        <a:xfrm>
          <a:off x="415658" y="3111030"/>
          <a:ext cx="493662" cy="493662"/>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1376E4-7AE0-4037-96B8-059090AE1829}">
      <dsp:nvSpPr>
        <dsp:cNvPr id="0" name=""/>
        <dsp:cNvSpPr/>
      </dsp:nvSpPr>
      <dsp:spPr>
        <a:xfrm>
          <a:off x="304845" y="3753139"/>
          <a:ext cx="10560016" cy="394930"/>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476" tIns="40640" rIns="40640" bIns="40640" numCol="1" spcCol="1270" anchor="ctr" anchorCtr="0">
          <a:noAutofit/>
        </a:bodyPr>
        <a:lstStyle/>
        <a:p>
          <a:pPr marL="0" lvl="0" indent="0" algn="l" defTabSz="711200">
            <a:lnSpc>
              <a:spcPct val="90000"/>
            </a:lnSpc>
            <a:spcBef>
              <a:spcPct val="0"/>
            </a:spcBef>
            <a:spcAft>
              <a:spcPct val="35000"/>
            </a:spcAft>
            <a:buNone/>
          </a:pPr>
          <a:r>
            <a:rPr lang="tr-TR" sz="1600" b="1" kern="1200" dirty="0"/>
            <a:t>Türk</a:t>
          </a:r>
          <a:r>
            <a:rPr lang="tr-TR" sz="1600" b="1" kern="1200" baseline="0" dirty="0"/>
            <a:t> Standartları Enstitüsü tarafından verilen TS ISO 46001 Su Verimliliği Yönetim Sistemi Belgesine sahip olması </a:t>
          </a:r>
          <a:r>
            <a:rPr lang="tr-TR" sz="2800" b="1" kern="1200" baseline="30000" dirty="0"/>
            <a:t>***</a:t>
          </a:r>
          <a:endParaRPr lang="tr-TR" sz="2800" b="1" kern="1200" dirty="0"/>
        </a:p>
      </dsp:txBody>
      <dsp:txXfrm>
        <a:off x="304845" y="3753139"/>
        <a:ext cx="10560016" cy="394930"/>
      </dsp:txXfrm>
    </dsp:sp>
    <dsp:sp modelId="{7283FD6B-2B1E-4DB7-881D-712E2E2019E2}">
      <dsp:nvSpPr>
        <dsp:cNvPr id="0" name=""/>
        <dsp:cNvSpPr/>
      </dsp:nvSpPr>
      <dsp:spPr>
        <a:xfrm>
          <a:off x="58014" y="3703772"/>
          <a:ext cx="493662" cy="493662"/>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3117A8-E51B-461E-B698-9B014AC28CAF}">
      <dsp:nvSpPr>
        <dsp:cNvPr id="0" name=""/>
        <dsp:cNvSpPr/>
      </dsp:nvSpPr>
      <dsp:spPr>
        <a:xfrm>
          <a:off x="-4818877" y="-738544"/>
          <a:ext cx="5739555" cy="5739555"/>
        </a:xfrm>
        <a:prstGeom prst="blockArc">
          <a:avLst>
            <a:gd name="adj1" fmla="val 18900000"/>
            <a:gd name="adj2" fmla="val 2700000"/>
            <a:gd name="adj3" fmla="val 376"/>
          </a:avLst>
        </a:pr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06CBD5-9DC4-42CB-9383-A79CAD361F12}">
      <dsp:nvSpPr>
        <dsp:cNvPr id="0" name=""/>
        <dsp:cNvSpPr/>
      </dsp:nvSpPr>
      <dsp:spPr>
        <a:xfrm>
          <a:off x="482159" y="327698"/>
          <a:ext cx="9725506" cy="655737"/>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492" tIns="50800" rIns="50800" bIns="50800" numCol="1" spcCol="1270" anchor="ctr" anchorCtr="0">
          <a:noAutofit/>
        </a:bodyPr>
        <a:lstStyle/>
        <a:p>
          <a:pPr marL="0" lvl="0" indent="0" algn="l" defTabSz="889000">
            <a:lnSpc>
              <a:spcPct val="90000"/>
            </a:lnSpc>
            <a:spcBef>
              <a:spcPct val="0"/>
            </a:spcBef>
            <a:spcAft>
              <a:spcPct val="35000"/>
            </a:spcAft>
            <a:buNone/>
          </a:pPr>
          <a:r>
            <a:rPr lang="tr-TR" sz="2000" b="1" kern="1200" dirty="0" err="1"/>
            <a:t>Atıksuyun</a:t>
          </a:r>
          <a:r>
            <a:rPr lang="tr-TR" sz="2000" b="1" kern="1200" baseline="0" dirty="0"/>
            <a:t> en az %20’sinin geri kazanılarak yeniden kullanılması</a:t>
          </a:r>
          <a:endParaRPr lang="tr-TR" sz="2000" b="1" kern="1200" dirty="0"/>
        </a:p>
      </dsp:txBody>
      <dsp:txXfrm>
        <a:off x="482159" y="327698"/>
        <a:ext cx="9725506" cy="655737"/>
      </dsp:txXfrm>
    </dsp:sp>
    <dsp:sp modelId="{FA2018F4-3D57-4A64-A78C-683E3CF35ABB}">
      <dsp:nvSpPr>
        <dsp:cNvPr id="0" name=""/>
        <dsp:cNvSpPr/>
      </dsp:nvSpPr>
      <dsp:spPr>
        <a:xfrm>
          <a:off x="72323" y="245731"/>
          <a:ext cx="819672" cy="819672"/>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4DA91D-1D44-45ED-81F3-26CC72A68007}">
      <dsp:nvSpPr>
        <dsp:cNvPr id="0" name=""/>
        <dsp:cNvSpPr/>
      </dsp:nvSpPr>
      <dsp:spPr>
        <a:xfrm>
          <a:off x="858109" y="1311475"/>
          <a:ext cx="9349556" cy="655737"/>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492" tIns="50800" rIns="50800" bIns="50800" numCol="1" spcCol="1270" anchor="ctr" anchorCtr="0">
          <a:noAutofit/>
        </a:bodyPr>
        <a:lstStyle/>
        <a:p>
          <a:pPr marL="0" lvl="0" indent="0" algn="l" defTabSz="889000">
            <a:lnSpc>
              <a:spcPct val="90000"/>
            </a:lnSpc>
            <a:spcBef>
              <a:spcPct val="0"/>
            </a:spcBef>
            <a:spcAft>
              <a:spcPct val="35000"/>
            </a:spcAft>
            <a:buNone/>
          </a:pPr>
          <a:r>
            <a:rPr lang="tr-TR" sz="2000" b="1" kern="1200" dirty="0"/>
            <a:t>NACE koduna uygun su verimliliği rehber dokümanlarında yer alan tekniklerin uygulanması</a:t>
          </a:r>
        </a:p>
      </dsp:txBody>
      <dsp:txXfrm>
        <a:off x="858109" y="1311475"/>
        <a:ext cx="9349556" cy="655737"/>
      </dsp:txXfrm>
    </dsp:sp>
    <dsp:sp modelId="{08CBDC79-E96E-4CB5-B553-300DA5F1D407}">
      <dsp:nvSpPr>
        <dsp:cNvPr id="0" name=""/>
        <dsp:cNvSpPr/>
      </dsp:nvSpPr>
      <dsp:spPr>
        <a:xfrm>
          <a:off x="448273" y="1229508"/>
          <a:ext cx="819672" cy="819672"/>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8BD360-D0B9-4802-8D53-A0251F8B5957}">
      <dsp:nvSpPr>
        <dsp:cNvPr id="0" name=""/>
        <dsp:cNvSpPr/>
      </dsp:nvSpPr>
      <dsp:spPr>
        <a:xfrm>
          <a:off x="858109" y="2295253"/>
          <a:ext cx="9349556" cy="655737"/>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492" tIns="50800" rIns="50800" bIns="50800" numCol="1" spcCol="1270" anchor="ctr" anchorCtr="0">
          <a:noAutofit/>
        </a:bodyPr>
        <a:lstStyle/>
        <a:p>
          <a:pPr marL="0" lvl="0" indent="0" algn="l" defTabSz="889000">
            <a:lnSpc>
              <a:spcPct val="90000"/>
            </a:lnSpc>
            <a:spcBef>
              <a:spcPct val="0"/>
            </a:spcBef>
            <a:spcAft>
              <a:spcPct val="35000"/>
            </a:spcAft>
            <a:buNone/>
          </a:pPr>
          <a:r>
            <a:rPr lang="tr-TR" sz="2000" b="1" kern="1200" dirty="0"/>
            <a:t>TS ISO 46001 Su Verimliliği Yönetim Sistemi Belgesine sahip olunması</a:t>
          </a:r>
        </a:p>
      </dsp:txBody>
      <dsp:txXfrm>
        <a:off x="858109" y="2295253"/>
        <a:ext cx="9349556" cy="655737"/>
      </dsp:txXfrm>
    </dsp:sp>
    <dsp:sp modelId="{DF0DC873-D326-4CAA-AED6-0DF9EBE0BD73}">
      <dsp:nvSpPr>
        <dsp:cNvPr id="0" name=""/>
        <dsp:cNvSpPr/>
      </dsp:nvSpPr>
      <dsp:spPr>
        <a:xfrm>
          <a:off x="448273" y="2213285"/>
          <a:ext cx="819672" cy="819672"/>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0B9B44-3481-4E98-80E2-5C4DBC32F77A}">
      <dsp:nvSpPr>
        <dsp:cNvPr id="0" name=""/>
        <dsp:cNvSpPr/>
      </dsp:nvSpPr>
      <dsp:spPr>
        <a:xfrm>
          <a:off x="482159" y="3279030"/>
          <a:ext cx="9725506" cy="655737"/>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492" tIns="45720" rIns="45720" bIns="45720" numCol="1" spcCol="1270" anchor="ctr" anchorCtr="0">
          <a:noAutofit/>
        </a:bodyPr>
        <a:lstStyle/>
        <a:p>
          <a:pPr marL="0" lvl="0" indent="0" algn="l" defTabSz="800100">
            <a:lnSpc>
              <a:spcPct val="90000"/>
            </a:lnSpc>
            <a:spcBef>
              <a:spcPct val="0"/>
            </a:spcBef>
            <a:spcAft>
              <a:spcPct val="35000"/>
            </a:spcAft>
            <a:buNone/>
          </a:pPr>
          <a:r>
            <a:rPr lang="tr-TR" sz="1800" b="1" kern="1200" dirty="0"/>
            <a:t>TS ISO 14046 </a:t>
          </a:r>
          <a:r>
            <a:rPr lang="tr-TR" sz="2000" b="1" kern="1200" dirty="0"/>
            <a:t>Çevre</a:t>
          </a:r>
          <a:r>
            <a:rPr lang="tr-TR" sz="1800" b="1" kern="1200" dirty="0"/>
            <a:t> Yönetimi- Su Ayak İzi-Prensipler, gerekler ve kılavuz standardı kapsamında belgesinin olması</a:t>
          </a:r>
        </a:p>
      </dsp:txBody>
      <dsp:txXfrm>
        <a:off x="482159" y="3279030"/>
        <a:ext cx="9725506" cy="655737"/>
      </dsp:txXfrm>
    </dsp:sp>
    <dsp:sp modelId="{39B1874B-9404-49E5-874F-BDDD02B8EE03}">
      <dsp:nvSpPr>
        <dsp:cNvPr id="0" name=""/>
        <dsp:cNvSpPr/>
      </dsp:nvSpPr>
      <dsp:spPr>
        <a:xfrm>
          <a:off x="72323" y="3197063"/>
          <a:ext cx="819672" cy="819672"/>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3117A8-E51B-461E-B698-9B014AC28CAF}">
      <dsp:nvSpPr>
        <dsp:cNvPr id="0" name=""/>
        <dsp:cNvSpPr/>
      </dsp:nvSpPr>
      <dsp:spPr>
        <a:xfrm>
          <a:off x="-4294329" y="-658842"/>
          <a:ext cx="5116768" cy="5116768"/>
        </a:xfrm>
        <a:prstGeom prst="blockArc">
          <a:avLst>
            <a:gd name="adj1" fmla="val 18900000"/>
            <a:gd name="adj2" fmla="val 2700000"/>
            <a:gd name="adj3" fmla="val 422"/>
          </a:avLst>
        </a:pr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06CBD5-9DC4-42CB-9383-A79CAD361F12}">
      <dsp:nvSpPr>
        <dsp:cNvPr id="0" name=""/>
        <dsp:cNvSpPr/>
      </dsp:nvSpPr>
      <dsp:spPr>
        <a:xfrm>
          <a:off x="266505" y="172706"/>
          <a:ext cx="9948763" cy="345260"/>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051" tIns="40640" rIns="40640" bIns="40640" numCol="1" spcCol="1270" anchor="ctr" anchorCtr="0">
          <a:noAutofit/>
        </a:bodyPr>
        <a:lstStyle/>
        <a:p>
          <a:pPr marL="0" lvl="0" indent="0" algn="l" defTabSz="711200">
            <a:lnSpc>
              <a:spcPct val="90000"/>
            </a:lnSpc>
            <a:spcBef>
              <a:spcPct val="0"/>
            </a:spcBef>
            <a:spcAft>
              <a:spcPct val="35000"/>
            </a:spcAft>
            <a:buNone/>
          </a:pPr>
          <a:r>
            <a:rPr lang="tr-TR" sz="1600" b="1" kern="1200" dirty="0" err="1"/>
            <a:t>Atıksuyun</a:t>
          </a:r>
          <a:r>
            <a:rPr lang="tr-TR" sz="1600" b="1" kern="1200" baseline="0" dirty="0"/>
            <a:t> en az %25’inin geri kazanılarak yeniden kullanılması</a:t>
          </a:r>
          <a:endParaRPr lang="tr-TR" sz="1600" b="1" kern="1200" dirty="0"/>
        </a:p>
      </dsp:txBody>
      <dsp:txXfrm>
        <a:off x="266505" y="172706"/>
        <a:ext cx="9948763" cy="345260"/>
      </dsp:txXfrm>
    </dsp:sp>
    <dsp:sp modelId="{FA2018F4-3D57-4A64-A78C-683E3CF35ABB}">
      <dsp:nvSpPr>
        <dsp:cNvPr id="0" name=""/>
        <dsp:cNvSpPr/>
      </dsp:nvSpPr>
      <dsp:spPr>
        <a:xfrm>
          <a:off x="50717" y="129548"/>
          <a:ext cx="431575" cy="431575"/>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4DA91D-1D44-45ED-81F3-26CC72A68007}">
      <dsp:nvSpPr>
        <dsp:cNvPr id="0" name=""/>
        <dsp:cNvSpPr/>
      </dsp:nvSpPr>
      <dsp:spPr>
        <a:xfrm>
          <a:off x="579170" y="690901"/>
          <a:ext cx="9636098" cy="345260"/>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051" tIns="40640" rIns="40640" bIns="40640" numCol="1" spcCol="1270" anchor="ctr" anchorCtr="0">
          <a:noAutofit/>
        </a:bodyPr>
        <a:lstStyle/>
        <a:p>
          <a:pPr marL="0" lvl="0" indent="0" algn="l" defTabSz="711200">
            <a:lnSpc>
              <a:spcPct val="90000"/>
            </a:lnSpc>
            <a:spcBef>
              <a:spcPct val="0"/>
            </a:spcBef>
            <a:spcAft>
              <a:spcPct val="35000"/>
            </a:spcAft>
            <a:buNone/>
          </a:pPr>
          <a:r>
            <a:rPr lang="tr-TR" sz="1600" b="1" kern="1200" dirty="0"/>
            <a:t>Yağmur suyu hasadının yapılması </a:t>
          </a:r>
          <a:r>
            <a:rPr lang="tr-TR" sz="2000" b="1" kern="1200" baseline="30000" dirty="0"/>
            <a:t>*</a:t>
          </a:r>
          <a:endParaRPr lang="tr-TR" sz="2000" b="1" kern="1200" dirty="0"/>
        </a:p>
      </dsp:txBody>
      <dsp:txXfrm>
        <a:off x="579170" y="690901"/>
        <a:ext cx="9636098" cy="345260"/>
      </dsp:txXfrm>
    </dsp:sp>
    <dsp:sp modelId="{08CBDC79-E96E-4CB5-B553-300DA5F1D407}">
      <dsp:nvSpPr>
        <dsp:cNvPr id="0" name=""/>
        <dsp:cNvSpPr/>
      </dsp:nvSpPr>
      <dsp:spPr>
        <a:xfrm>
          <a:off x="363382" y="647743"/>
          <a:ext cx="431575" cy="431575"/>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8BD360-D0B9-4802-8D53-A0251F8B5957}">
      <dsp:nvSpPr>
        <dsp:cNvPr id="0" name=""/>
        <dsp:cNvSpPr/>
      </dsp:nvSpPr>
      <dsp:spPr>
        <a:xfrm>
          <a:off x="750509" y="1208716"/>
          <a:ext cx="9464760" cy="345260"/>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051" tIns="40640" rIns="40640" bIns="40640" numCol="1" spcCol="1270" anchor="ctr" anchorCtr="0">
          <a:noAutofit/>
        </a:bodyPr>
        <a:lstStyle/>
        <a:p>
          <a:pPr marL="0" lvl="0" indent="0" algn="l" defTabSz="711200">
            <a:lnSpc>
              <a:spcPct val="90000"/>
            </a:lnSpc>
            <a:spcBef>
              <a:spcPct val="0"/>
            </a:spcBef>
            <a:spcAft>
              <a:spcPct val="35000"/>
            </a:spcAft>
            <a:buNone/>
          </a:pPr>
          <a:r>
            <a:rPr lang="tr-TR" sz="1600" b="1" kern="1200" dirty="0"/>
            <a:t>Gri suyun yeniden kullanılması </a:t>
          </a:r>
          <a:r>
            <a:rPr lang="tr-TR" sz="2000" b="1" kern="1200" baseline="30000" dirty="0"/>
            <a:t>**</a:t>
          </a:r>
          <a:endParaRPr lang="tr-TR" sz="2000" b="1" kern="1200" dirty="0"/>
        </a:p>
      </dsp:txBody>
      <dsp:txXfrm>
        <a:off x="750509" y="1208716"/>
        <a:ext cx="9464760" cy="345260"/>
      </dsp:txXfrm>
    </dsp:sp>
    <dsp:sp modelId="{DF0DC873-D326-4CAA-AED6-0DF9EBE0BD73}">
      <dsp:nvSpPr>
        <dsp:cNvPr id="0" name=""/>
        <dsp:cNvSpPr/>
      </dsp:nvSpPr>
      <dsp:spPr>
        <a:xfrm>
          <a:off x="534721" y="1165558"/>
          <a:ext cx="431575" cy="431575"/>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0B9B44-3481-4E98-80E2-5C4DBC32F77A}">
      <dsp:nvSpPr>
        <dsp:cNvPr id="0" name=""/>
        <dsp:cNvSpPr/>
      </dsp:nvSpPr>
      <dsp:spPr>
        <a:xfrm>
          <a:off x="805215" y="1726911"/>
          <a:ext cx="9410053" cy="345260"/>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051" tIns="40640" rIns="40640" bIns="40640" numCol="1" spcCol="1270" anchor="ctr" anchorCtr="0">
          <a:noAutofit/>
        </a:bodyPr>
        <a:lstStyle/>
        <a:p>
          <a:pPr marL="0" lvl="0" indent="0" algn="l" defTabSz="711200">
            <a:lnSpc>
              <a:spcPct val="90000"/>
            </a:lnSpc>
            <a:spcBef>
              <a:spcPct val="0"/>
            </a:spcBef>
            <a:spcAft>
              <a:spcPct val="35000"/>
            </a:spcAft>
            <a:buNone/>
          </a:pPr>
          <a:r>
            <a:rPr lang="tr-TR" sz="1600" b="1" kern="1200" dirty="0"/>
            <a:t>Kent</a:t>
          </a:r>
          <a:r>
            <a:rPr lang="tr-TR" sz="1600" b="1" kern="1200" baseline="0" dirty="0"/>
            <a:t> peyzaj alanlarının en az %50’sinde kurakçıl peyzaj uygulamalarının yapılması</a:t>
          </a:r>
          <a:endParaRPr lang="tr-TR" sz="1600" b="1" kern="1200" dirty="0"/>
        </a:p>
      </dsp:txBody>
      <dsp:txXfrm>
        <a:off x="805215" y="1726911"/>
        <a:ext cx="9410053" cy="345260"/>
      </dsp:txXfrm>
    </dsp:sp>
    <dsp:sp modelId="{39B1874B-9404-49E5-874F-BDDD02B8EE03}">
      <dsp:nvSpPr>
        <dsp:cNvPr id="0" name=""/>
        <dsp:cNvSpPr/>
      </dsp:nvSpPr>
      <dsp:spPr>
        <a:xfrm>
          <a:off x="589427" y="1683754"/>
          <a:ext cx="431575" cy="431575"/>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6526A0-ADB8-4DCE-91B4-40829E622F9F}">
      <dsp:nvSpPr>
        <dsp:cNvPr id="0" name=""/>
        <dsp:cNvSpPr/>
      </dsp:nvSpPr>
      <dsp:spPr>
        <a:xfrm>
          <a:off x="750509" y="2245106"/>
          <a:ext cx="9464760" cy="345260"/>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051" tIns="40640" rIns="40640" bIns="40640" numCol="1" spcCol="1270" anchor="ctr" anchorCtr="0">
          <a:noAutofit/>
        </a:bodyPr>
        <a:lstStyle/>
        <a:p>
          <a:pPr marL="0" lvl="0" indent="0" algn="l" defTabSz="711200">
            <a:lnSpc>
              <a:spcPct val="90000"/>
            </a:lnSpc>
            <a:spcBef>
              <a:spcPct val="0"/>
            </a:spcBef>
            <a:spcAft>
              <a:spcPct val="35000"/>
            </a:spcAft>
            <a:buNone/>
          </a:pPr>
          <a:r>
            <a:rPr lang="tr-TR" sz="1600" b="1" kern="1200" dirty="0"/>
            <a:t>Su verimliliği eğitimleri ve tanıtım çalışmalarının yapılması</a:t>
          </a:r>
        </a:p>
      </dsp:txBody>
      <dsp:txXfrm>
        <a:off x="750509" y="2245106"/>
        <a:ext cx="9464760" cy="345260"/>
      </dsp:txXfrm>
    </dsp:sp>
    <dsp:sp modelId="{ADA9F7F0-CC50-4A34-9B32-BEFCDBE100E1}">
      <dsp:nvSpPr>
        <dsp:cNvPr id="0" name=""/>
        <dsp:cNvSpPr/>
      </dsp:nvSpPr>
      <dsp:spPr>
        <a:xfrm>
          <a:off x="534721" y="2201949"/>
          <a:ext cx="431575" cy="431575"/>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C23B13-9A2A-4114-BDBA-CFE98FD84F0B}">
      <dsp:nvSpPr>
        <dsp:cNvPr id="0" name=""/>
        <dsp:cNvSpPr/>
      </dsp:nvSpPr>
      <dsp:spPr>
        <a:xfrm>
          <a:off x="579170" y="2762921"/>
          <a:ext cx="9636098" cy="345260"/>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051" tIns="40640" rIns="40640" bIns="40640" numCol="1" spcCol="1270" anchor="ctr" anchorCtr="0">
          <a:noAutofit/>
        </a:bodyPr>
        <a:lstStyle/>
        <a:p>
          <a:pPr marL="0" lvl="0" indent="0" algn="l" defTabSz="711200">
            <a:lnSpc>
              <a:spcPct val="90000"/>
            </a:lnSpc>
            <a:spcBef>
              <a:spcPct val="0"/>
            </a:spcBef>
            <a:spcAft>
              <a:spcPct val="35000"/>
            </a:spcAft>
            <a:buNone/>
          </a:pPr>
          <a:r>
            <a:rPr lang="tr-TR" sz="1600" b="1" kern="1200" dirty="0"/>
            <a:t>OSB</a:t>
          </a:r>
          <a:r>
            <a:rPr lang="tr-TR" sz="1600" b="1" kern="1200" baseline="0" dirty="0"/>
            <a:t> içinde yer alan tesislerde NACE koduna uygun su verimliliği rehberlerinin uygulanması</a:t>
          </a:r>
          <a:endParaRPr lang="tr-TR" sz="1600" b="1" kern="1200" dirty="0"/>
        </a:p>
      </dsp:txBody>
      <dsp:txXfrm>
        <a:off x="579170" y="2762921"/>
        <a:ext cx="9636098" cy="345260"/>
      </dsp:txXfrm>
    </dsp:sp>
    <dsp:sp modelId="{855C19A2-1ADB-4EBB-BF5C-98FC01918720}">
      <dsp:nvSpPr>
        <dsp:cNvPr id="0" name=""/>
        <dsp:cNvSpPr/>
      </dsp:nvSpPr>
      <dsp:spPr>
        <a:xfrm>
          <a:off x="363382" y="2719764"/>
          <a:ext cx="431575" cy="431575"/>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1376E4-7AE0-4037-96B8-059090AE1829}">
      <dsp:nvSpPr>
        <dsp:cNvPr id="0" name=""/>
        <dsp:cNvSpPr/>
      </dsp:nvSpPr>
      <dsp:spPr>
        <a:xfrm>
          <a:off x="266505" y="3281116"/>
          <a:ext cx="9948763" cy="345260"/>
        </a:xfrm>
        <a:prstGeom prst="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051" tIns="40640" rIns="40640" bIns="40640" numCol="1" spcCol="1270" anchor="ctr" anchorCtr="0">
          <a:noAutofit/>
        </a:bodyPr>
        <a:lstStyle/>
        <a:p>
          <a:pPr marL="0" lvl="0" indent="0" algn="l" defTabSz="711200">
            <a:lnSpc>
              <a:spcPct val="90000"/>
            </a:lnSpc>
            <a:spcBef>
              <a:spcPct val="0"/>
            </a:spcBef>
            <a:spcAft>
              <a:spcPct val="35000"/>
            </a:spcAft>
            <a:buNone/>
          </a:pPr>
          <a:r>
            <a:rPr lang="tr-TR" sz="1600" b="1" kern="1200" dirty="0"/>
            <a:t>Türk</a:t>
          </a:r>
          <a:r>
            <a:rPr lang="tr-TR" sz="1600" b="1" kern="1200" baseline="0" dirty="0"/>
            <a:t> Standartları Enstitüsü tarafından verilen TS ISO 46001 Su Verimliliği Yönetim Sistemi Belgesine sahip olması</a:t>
          </a:r>
          <a:endParaRPr lang="tr-TR" sz="2800" b="1" kern="1200" dirty="0"/>
        </a:p>
      </dsp:txBody>
      <dsp:txXfrm>
        <a:off x="266505" y="3281116"/>
        <a:ext cx="9948763" cy="345260"/>
      </dsp:txXfrm>
    </dsp:sp>
    <dsp:sp modelId="{7283FD6B-2B1E-4DB7-881D-712E2E2019E2}">
      <dsp:nvSpPr>
        <dsp:cNvPr id="0" name=""/>
        <dsp:cNvSpPr/>
      </dsp:nvSpPr>
      <dsp:spPr>
        <a:xfrm>
          <a:off x="50717" y="3237959"/>
          <a:ext cx="431575" cy="431575"/>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A965E5-8290-4431-BC0A-359C7BD6E0CF}" type="datetimeFigureOut">
              <a:rPr lang="tr-TR" smtClean="0"/>
              <a:t>5.06.2026</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E1132C-2C8B-49D5-8DF2-E09948840D24}" type="slidenum">
              <a:rPr lang="tr-TR" smtClean="0"/>
              <a:t>‹#›</a:t>
            </a:fld>
            <a:endParaRPr lang="tr-TR"/>
          </a:p>
        </p:txBody>
      </p:sp>
    </p:spTree>
    <p:extLst>
      <p:ext uri="{BB962C8B-B14F-4D97-AF65-F5344CB8AC3E}">
        <p14:creationId xmlns:p14="http://schemas.microsoft.com/office/powerpoint/2010/main" val="3766235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C1BC039-62EE-36F5-91BE-AA2A08FB15BC}"/>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DDF4C507-8C70-7E96-F9E4-030586EBDE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46EA59D4-AE3A-27BA-6767-33BE41FF65F4}"/>
              </a:ext>
            </a:extLst>
          </p:cNvPr>
          <p:cNvSpPr>
            <a:spLocks noGrp="1"/>
          </p:cNvSpPr>
          <p:nvPr>
            <p:ph type="dt" sz="half" idx="10"/>
          </p:nvPr>
        </p:nvSpPr>
        <p:spPr/>
        <p:txBody>
          <a:bodyPr/>
          <a:lstStyle/>
          <a:p>
            <a:fld id="{09C72E2B-2F04-459E-8440-994CDCF846DB}" type="datetimeFigureOut">
              <a:rPr lang="tr-TR" smtClean="0"/>
              <a:t>5.06.2026</a:t>
            </a:fld>
            <a:endParaRPr lang="tr-TR"/>
          </a:p>
        </p:txBody>
      </p:sp>
      <p:sp>
        <p:nvSpPr>
          <p:cNvPr id="5" name="Alt Bilgi Yer Tutucusu 4">
            <a:extLst>
              <a:ext uri="{FF2B5EF4-FFF2-40B4-BE49-F238E27FC236}">
                <a16:creationId xmlns:a16="http://schemas.microsoft.com/office/drawing/2014/main" id="{11101DC7-7F67-5F86-1E00-33D035CF588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DAE937C-8072-8CB6-75EF-A9B999814A0A}"/>
              </a:ext>
            </a:extLst>
          </p:cNvPr>
          <p:cNvSpPr>
            <a:spLocks noGrp="1"/>
          </p:cNvSpPr>
          <p:nvPr>
            <p:ph type="sldNum" sz="quarter" idx="12"/>
          </p:nvPr>
        </p:nvSpPr>
        <p:spPr/>
        <p:txBody>
          <a:bodyPr/>
          <a:lstStyle/>
          <a:p>
            <a:fld id="{37C19CCD-3EF2-4768-A3F2-2211C21082B4}" type="slidenum">
              <a:rPr lang="tr-TR" smtClean="0"/>
              <a:t>‹#›</a:t>
            </a:fld>
            <a:endParaRPr lang="tr-TR"/>
          </a:p>
        </p:txBody>
      </p:sp>
    </p:spTree>
    <p:extLst>
      <p:ext uri="{BB962C8B-B14F-4D97-AF65-F5344CB8AC3E}">
        <p14:creationId xmlns:p14="http://schemas.microsoft.com/office/powerpoint/2010/main" val="1360642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F4F0AB-4BE5-DE66-D0D2-0D9EFF4AB090}"/>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7DA31A79-F879-CB02-76DC-C1B7F15EEE95}"/>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2675D51-9371-90FF-AEA1-D6B73CEA7E42}"/>
              </a:ext>
            </a:extLst>
          </p:cNvPr>
          <p:cNvSpPr>
            <a:spLocks noGrp="1"/>
          </p:cNvSpPr>
          <p:nvPr>
            <p:ph type="dt" sz="half" idx="10"/>
          </p:nvPr>
        </p:nvSpPr>
        <p:spPr/>
        <p:txBody>
          <a:bodyPr/>
          <a:lstStyle/>
          <a:p>
            <a:fld id="{09C72E2B-2F04-459E-8440-994CDCF846DB}" type="datetimeFigureOut">
              <a:rPr lang="tr-TR" smtClean="0"/>
              <a:t>5.06.2026</a:t>
            </a:fld>
            <a:endParaRPr lang="tr-TR"/>
          </a:p>
        </p:txBody>
      </p:sp>
      <p:sp>
        <p:nvSpPr>
          <p:cNvPr id="5" name="Alt Bilgi Yer Tutucusu 4">
            <a:extLst>
              <a:ext uri="{FF2B5EF4-FFF2-40B4-BE49-F238E27FC236}">
                <a16:creationId xmlns:a16="http://schemas.microsoft.com/office/drawing/2014/main" id="{D47ED6C3-57FD-ED72-6E07-40FD4296895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DE53471-48AB-B1C2-70E1-5AA85B5AFBE2}"/>
              </a:ext>
            </a:extLst>
          </p:cNvPr>
          <p:cNvSpPr>
            <a:spLocks noGrp="1"/>
          </p:cNvSpPr>
          <p:nvPr>
            <p:ph type="sldNum" sz="quarter" idx="12"/>
          </p:nvPr>
        </p:nvSpPr>
        <p:spPr/>
        <p:txBody>
          <a:bodyPr/>
          <a:lstStyle/>
          <a:p>
            <a:fld id="{37C19CCD-3EF2-4768-A3F2-2211C21082B4}" type="slidenum">
              <a:rPr lang="tr-TR" smtClean="0"/>
              <a:t>‹#›</a:t>
            </a:fld>
            <a:endParaRPr lang="tr-TR"/>
          </a:p>
        </p:txBody>
      </p:sp>
    </p:spTree>
    <p:extLst>
      <p:ext uri="{BB962C8B-B14F-4D97-AF65-F5344CB8AC3E}">
        <p14:creationId xmlns:p14="http://schemas.microsoft.com/office/powerpoint/2010/main" val="180733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C4A9AC47-EF98-B2F3-E90B-F03F52B29FF1}"/>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27140C26-3ADD-058C-D6E5-D1ABD1BD3E8A}"/>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B1E8ED1-8CC0-11BA-8A95-54AC8884BF86}"/>
              </a:ext>
            </a:extLst>
          </p:cNvPr>
          <p:cNvSpPr>
            <a:spLocks noGrp="1"/>
          </p:cNvSpPr>
          <p:nvPr>
            <p:ph type="dt" sz="half" idx="10"/>
          </p:nvPr>
        </p:nvSpPr>
        <p:spPr/>
        <p:txBody>
          <a:bodyPr/>
          <a:lstStyle/>
          <a:p>
            <a:fld id="{09C72E2B-2F04-459E-8440-994CDCF846DB}" type="datetimeFigureOut">
              <a:rPr lang="tr-TR" smtClean="0"/>
              <a:t>5.06.2026</a:t>
            </a:fld>
            <a:endParaRPr lang="tr-TR"/>
          </a:p>
        </p:txBody>
      </p:sp>
      <p:sp>
        <p:nvSpPr>
          <p:cNvPr id="5" name="Alt Bilgi Yer Tutucusu 4">
            <a:extLst>
              <a:ext uri="{FF2B5EF4-FFF2-40B4-BE49-F238E27FC236}">
                <a16:creationId xmlns:a16="http://schemas.microsoft.com/office/drawing/2014/main" id="{315A0AB2-B78A-25C6-2132-BC0AE352C2F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E3E8AE3-A787-D952-62BC-74B27DB8620C}"/>
              </a:ext>
            </a:extLst>
          </p:cNvPr>
          <p:cNvSpPr>
            <a:spLocks noGrp="1"/>
          </p:cNvSpPr>
          <p:nvPr>
            <p:ph type="sldNum" sz="quarter" idx="12"/>
          </p:nvPr>
        </p:nvSpPr>
        <p:spPr/>
        <p:txBody>
          <a:bodyPr/>
          <a:lstStyle/>
          <a:p>
            <a:fld id="{37C19CCD-3EF2-4768-A3F2-2211C21082B4}" type="slidenum">
              <a:rPr lang="tr-TR" smtClean="0"/>
              <a:t>‹#›</a:t>
            </a:fld>
            <a:endParaRPr lang="tr-TR"/>
          </a:p>
        </p:txBody>
      </p:sp>
    </p:spTree>
    <p:extLst>
      <p:ext uri="{BB962C8B-B14F-4D97-AF65-F5344CB8AC3E}">
        <p14:creationId xmlns:p14="http://schemas.microsoft.com/office/powerpoint/2010/main" val="760612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27BBFF-95FA-7659-C729-083F8F0F338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5C51960D-437A-EDD2-B9C9-46F0818654FA}"/>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357B143-8682-AF81-892B-5644922AD7E8}"/>
              </a:ext>
            </a:extLst>
          </p:cNvPr>
          <p:cNvSpPr>
            <a:spLocks noGrp="1"/>
          </p:cNvSpPr>
          <p:nvPr>
            <p:ph type="dt" sz="half" idx="10"/>
          </p:nvPr>
        </p:nvSpPr>
        <p:spPr/>
        <p:txBody>
          <a:bodyPr/>
          <a:lstStyle/>
          <a:p>
            <a:fld id="{09C72E2B-2F04-459E-8440-994CDCF846DB}" type="datetimeFigureOut">
              <a:rPr lang="tr-TR" smtClean="0"/>
              <a:t>5.06.2026</a:t>
            </a:fld>
            <a:endParaRPr lang="tr-TR"/>
          </a:p>
        </p:txBody>
      </p:sp>
      <p:sp>
        <p:nvSpPr>
          <p:cNvPr id="5" name="Alt Bilgi Yer Tutucusu 4">
            <a:extLst>
              <a:ext uri="{FF2B5EF4-FFF2-40B4-BE49-F238E27FC236}">
                <a16:creationId xmlns:a16="http://schemas.microsoft.com/office/drawing/2014/main" id="{9C34ADAC-9F38-808F-EFB9-08EA94CC395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013BF88-9712-4FBB-59A7-522DFEC924DC}"/>
              </a:ext>
            </a:extLst>
          </p:cNvPr>
          <p:cNvSpPr>
            <a:spLocks noGrp="1"/>
          </p:cNvSpPr>
          <p:nvPr>
            <p:ph type="sldNum" sz="quarter" idx="12"/>
          </p:nvPr>
        </p:nvSpPr>
        <p:spPr/>
        <p:txBody>
          <a:bodyPr/>
          <a:lstStyle/>
          <a:p>
            <a:fld id="{37C19CCD-3EF2-4768-A3F2-2211C21082B4}" type="slidenum">
              <a:rPr lang="tr-TR" smtClean="0"/>
              <a:t>‹#›</a:t>
            </a:fld>
            <a:endParaRPr lang="tr-TR"/>
          </a:p>
        </p:txBody>
      </p:sp>
    </p:spTree>
    <p:extLst>
      <p:ext uri="{BB962C8B-B14F-4D97-AF65-F5344CB8AC3E}">
        <p14:creationId xmlns:p14="http://schemas.microsoft.com/office/powerpoint/2010/main" val="2170803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A908AD8-79C6-00DA-AAD3-118F3338CE43}"/>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22B05FFA-B509-2F7A-1CF5-DA422B0491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BF403E89-E443-BB7A-9E82-1A3215572087}"/>
              </a:ext>
            </a:extLst>
          </p:cNvPr>
          <p:cNvSpPr>
            <a:spLocks noGrp="1"/>
          </p:cNvSpPr>
          <p:nvPr>
            <p:ph type="dt" sz="half" idx="10"/>
          </p:nvPr>
        </p:nvSpPr>
        <p:spPr/>
        <p:txBody>
          <a:bodyPr/>
          <a:lstStyle/>
          <a:p>
            <a:fld id="{09C72E2B-2F04-459E-8440-994CDCF846DB}" type="datetimeFigureOut">
              <a:rPr lang="tr-TR" smtClean="0"/>
              <a:t>5.06.2026</a:t>
            </a:fld>
            <a:endParaRPr lang="tr-TR"/>
          </a:p>
        </p:txBody>
      </p:sp>
      <p:sp>
        <p:nvSpPr>
          <p:cNvPr id="5" name="Alt Bilgi Yer Tutucusu 4">
            <a:extLst>
              <a:ext uri="{FF2B5EF4-FFF2-40B4-BE49-F238E27FC236}">
                <a16:creationId xmlns:a16="http://schemas.microsoft.com/office/drawing/2014/main" id="{570F8A1C-8375-58AA-4CE0-D230F7AAA3C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A8C94BD-C81C-0390-6C0F-18C8DD3BF9A6}"/>
              </a:ext>
            </a:extLst>
          </p:cNvPr>
          <p:cNvSpPr>
            <a:spLocks noGrp="1"/>
          </p:cNvSpPr>
          <p:nvPr>
            <p:ph type="sldNum" sz="quarter" idx="12"/>
          </p:nvPr>
        </p:nvSpPr>
        <p:spPr/>
        <p:txBody>
          <a:bodyPr/>
          <a:lstStyle/>
          <a:p>
            <a:fld id="{37C19CCD-3EF2-4768-A3F2-2211C21082B4}" type="slidenum">
              <a:rPr lang="tr-TR" smtClean="0"/>
              <a:t>‹#›</a:t>
            </a:fld>
            <a:endParaRPr lang="tr-TR"/>
          </a:p>
        </p:txBody>
      </p:sp>
    </p:spTree>
    <p:extLst>
      <p:ext uri="{BB962C8B-B14F-4D97-AF65-F5344CB8AC3E}">
        <p14:creationId xmlns:p14="http://schemas.microsoft.com/office/powerpoint/2010/main" val="2256670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BEAC2F-4E36-6383-A81E-1C87D1260DE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B1A99F5-1D2E-D0F3-3CB3-EFC12C7D59E3}"/>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95692F25-EEB7-C1F4-A12B-A838BBF79E2D}"/>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0055BEB4-08FF-A84D-B4AF-ED05146ACDD2}"/>
              </a:ext>
            </a:extLst>
          </p:cNvPr>
          <p:cNvSpPr>
            <a:spLocks noGrp="1"/>
          </p:cNvSpPr>
          <p:nvPr>
            <p:ph type="dt" sz="half" idx="10"/>
          </p:nvPr>
        </p:nvSpPr>
        <p:spPr/>
        <p:txBody>
          <a:bodyPr/>
          <a:lstStyle/>
          <a:p>
            <a:fld id="{09C72E2B-2F04-459E-8440-994CDCF846DB}" type="datetimeFigureOut">
              <a:rPr lang="tr-TR" smtClean="0"/>
              <a:t>5.06.2026</a:t>
            </a:fld>
            <a:endParaRPr lang="tr-TR"/>
          </a:p>
        </p:txBody>
      </p:sp>
      <p:sp>
        <p:nvSpPr>
          <p:cNvPr id="6" name="Alt Bilgi Yer Tutucusu 5">
            <a:extLst>
              <a:ext uri="{FF2B5EF4-FFF2-40B4-BE49-F238E27FC236}">
                <a16:creationId xmlns:a16="http://schemas.microsoft.com/office/drawing/2014/main" id="{8F696571-EB00-E8F3-67CE-8771D464844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EFE2D5B-04DE-937C-2C07-CA5B04356C7E}"/>
              </a:ext>
            </a:extLst>
          </p:cNvPr>
          <p:cNvSpPr>
            <a:spLocks noGrp="1"/>
          </p:cNvSpPr>
          <p:nvPr>
            <p:ph type="sldNum" sz="quarter" idx="12"/>
          </p:nvPr>
        </p:nvSpPr>
        <p:spPr/>
        <p:txBody>
          <a:bodyPr/>
          <a:lstStyle/>
          <a:p>
            <a:fld id="{37C19CCD-3EF2-4768-A3F2-2211C21082B4}" type="slidenum">
              <a:rPr lang="tr-TR" smtClean="0"/>
              <a:t>‹#›</a:t>
            </a:fld>
            <a:endParaRPr lang="tr-TR"/>
          </a:p>
        </p:txBody>
      </p:sp>
    </p:spTree>
    <p:extLst>
      <p:ext uri="{BB962C8B-B14F-4D97-AF65-F5344CB8AC3E}">
        <p14:creationId xmlns:p14="http://schemas.microsoft.com/office/powerpoint/2010/main" val="7562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83D772A-8351-A82B-C426-6AA0345EF405}"/>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E7F691B-5194-81E2-628B-A378C5CA8B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829E2F43-96A7-0B9A-ED69-032F0F95E3F2}"/>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64E114C3-7172-F137-23FA-2BCE43360F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DD7F6FE4-AC97-0914-804C-9E20B9263AAB}"/>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A5C25833-50AF-79B5-6B4E-1B7B05ACB8FF}"/>
              </a:ext>
            </a:extLst>
          </p:cNvPr>
          <p:cNvSpPr>
            <a:spLocks noGrp="1"/>
          </p:cNvSpPr>
          <p:nvPr>
            <p:ph type="dt" sz="half" idx="10"/>
          </p:nvPr>
        </p:nvSpPr>
        <p:spPr/>
        <p:txBody>
          <a:bodyPr/>
          <a:lstStyle/>
          <a:p>
            <a:fld id="{09C72E2B-2F04-459E-8440-994CDCF846DB}" type="datetimeFigureOut">
              <a:rPr lang="tr-TR" smtClean="0"/>
              <a:t>5.06.2026</a:t>
            </a:fld>
            <a:endParaRPr lang="tr-TR"/>
          </a:p>
        </p:txBody>
      </p:sp>
      <p:sp>
        <p:nvSpPr>
          <p:cNvPr id="8" name="Alt Bilgi Yer Tutucusu 7">
            <a:extLst>
              <a:ext uri="{FF2B5EF4-FFF2-40B4-BE49-F238E27FC236}">
                <a16:creationId xmlns:a16="http://schemas.microsoft.com/office/drawing/2014/main" id="{1D63D022-72BB-E1B3-372B-C61D1ED6BD40}"/>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97133CBA-3166-D1B0-BFAF-F48691AA568A}"/>
              </a:ext>
            </a:extLst>
          </p:cNvPr>
          <p:cNvSpPr>
            <a:spLocks noGrp="1"/>
          </p:cNvSpPr>
          <p:nvPr>
            <p:ph type="sldNum" sz="quarter" idx="12"/>
          </p:nvPr>
        </p:nvSpPr>
        <p:spPr/>
        <p:txBody>
          <a:bodyPr/>
          <a:lstStyle/>
          <a:p>
            <a:fld id="{37C19CCD-3EF2-4768-A3F2-2211C21082B4}" type="slidenum">
              <a:rPr lang="tr-TR" smtClean="0"/>
              <a:t>‹#›</a:t>
            </a:fld>
            <a:endParaRPr lang="tr-TR"/>
          </a:p>
        </p:txBody>
      </p:sp>
    </p:spTree>
    <p:extLst>
      <p:ext uri="{BB962C8B-B14F-4D97-AF65-F5344CB8AC3E}">
        <p14:creationId xmlns:p14="http://schemas.microsoft.com/office/powerpoint/2010/main" val="2379444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89D3AFC-DB60-8764-1563-7EB09D04792D}"/>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57EFDF17-B2C7-68FD-4B7E-09E77839FF97}"/>
              </a:ext>
            </a:extLst>
          </p:cNvPr>
          <p:cNvSpPr>
            <a:spLocks noGrp="1"/>
          </p:cNvSpPr>
          <p:nvPr>
            <p:ph type="dt" sz="half" idx="10"/>
          </p:nvPr>
        </p:nvSpPr>
        <p:spPr/>
        <p:txBody>
          <a:bodyPr/>
          <a:lstStyle/>
          <a:p>
            <a:fld id="{09C72E2B-2F04-459E-8440-994CDCF846DB}" type="datetimeFigureOut">
              <a:rPr lang="tr-TR" smtClean="0"/>
              <a:t>5.06.2026</a:t>
            </a:fld>
            <a:endParaRPr lang="tr-TR"/>
          </a:p>
        </p:txBody>
      </p:sp>
      <p:sp>
        <p:nvSpPr>
          <p:cNvPr id="4" name="Alt Bilgi Yer Tutucusu 3">
            <a:extLst>
              <a:ext uri="{FF2B5EF4-FFF2-40B4-BE49-F238E27FC236}">
                <a16:creationId xmlns:a16="http://schemas.microsoft.com/office/drawing/2014/main" id="{D6175D87-0380-36B5-0B9A-37BEBEE042CA}"/>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ED61A207-C2E0-6043-8263-4E716E14E638}"/>
              </a:ext>
            </a:extLst>
          </p:cNvPr>
          <p:cNvSpPr>
            <a:spLocks noGrp="1"/>
          </p:cNvSpPr>
          <p:nvPr>
            <p:ph type="sldNum" sz="quarter" idx="12"/>
          </p:nvPr>
        </p:nvSpPr>
        <p:spPr/>
        <p:txBody>
          <a:bodyPr/>
          <a:lstStyle/>
          <a:p>
            <a:fld id="{37C19CCD-3EF2-4768-A3F2-2211C21082B4}" type="slidenum">
              <a:rPr lang="tr-TR" smtClean="0"/>
              <a:t>‹#›</a:t>
            </a:fld>
            <a:endParaRPr lang="tr-TR"/>
          </a:p>
        </p:txBody>
      </p:sp>
    </p:spTree>
    <p:extLst>
      <p:ext uri="{BB962C8B-B14F-4D97-AF65-F5344CB8AC3E}">
        <p14:creationId xmlns:p14="http://schemas.microsoft.com/office/powerpoint/2010/main" val="4095505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5A6D46B4-1E18-A7E7-38FD-50E0B6B7F20A}"/>
              </a:ext>
            </a:extLst>
          </p:cNvPr>
          <p:cNvSpPr>
            <a:spLocks noGrp="1"/>
          </p:cNvSpPr>
          <p:nvPr>
            <p:ph type="dt" sz="half" idx="10"/>
          </p:nvPr>
        </p:nvSpPr>
        <p:spPr/>
        <p:txBody>
          <a:bodyPr/>
          <a:lstStyle/>
          <a:p>
            <a:fld id="{09C72E2B-2F04-459E-8440-994CDCF846DB}" type="datetimeFigureOut">
              <a:rPr lang="tr-TR" smtClean="0"/>
              <a:t>5.06.2026</a:t>
            </a:fld>
            <a:endParaRPr lang="tr-TR"/>
          </a:p>
        </p:txBody>
      </p:sp>
      <p:sp>
        <p:nvSpPr>
          <p:cNvPr id="3" name="Alt Bilgi Yer Tutucusu 2">
            <a:extLst>
              <a:ext uri="{FF2B5EF4-FFF2-40B4-BE49-F238E27FC236}">
                <a16:creationId xmlns:a16="http://schemas.microsoft.com/office/drawing/2014/main" id="{CE09DDFB-F184-7BC8-C2F6-AAE6D5922BA5}"/>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42287DBB-298E-D5E8-E811-F0584165B641}"/>
              </a:ext>
            </a:extLst>
          </p:cNvPr>
          <p:cNvSpPr>
            <a:spLocks noGrp="1"/>
          </p:cNvSpPr>
          <p:nvPr>
            <p:ph type="sldNum" sz="quarter" idx="12"/>
          </p:nvPr>
        </p:nvSpPr>
        <p:spPr/>
        <p:txBody>
          <a:bodyPr/>
          <a:lstStyle/>
          <a:p>
            <a:fld id="{37C19CCD-3EF2-4768-A3F2-2211C21082B4}" type="slidenum">
              <a:rPr lang="tr-TR" smtClean="0"/>
              <a:t>‹#›</a:t>
            </a:fld>
            <a:endParaRPr lang="tr-TR"/>
          </a:p>
        </p:txBody>
      </p:sp>
    </p:spTree>
    <p:extLst>
      <p:ext uri="{BB962C8B-B14F-4D97-AF65-F5344CB8AC3E}">
        <p14:creationId xmlns:p14="http://schemas.microsoft.com/office/powerpoint/2010/main" val="111772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B93C25D-E173-5DAB-0A1F-5FC1B0D71A4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68A03BDE-D957-59D2-F461-7D21F9082C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45688600-5716-FDC8-A65F-43BA1E603C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60322D5-42BE-1763-FEBA-8CA391E59691}"/>
              </a:ext>
            </a:extLst>
          </p:cNvPr>
          <p:cNvSpPr>
            <a:spLocks noGrp="1"/>
          </p:cNvSpPr>
          <p:nvPr>
            <p:ph type="dt" sz="half" idx="10"/>
          </p:nvPr>
        </p:nvSpPr>
        <p:spPr/>
        <p:txBody>
          <a:bodyPr/>
          <a:lstStyle/>
          <a:p>
            <a:fld id="{09C72E2B-2F04-459E-8440-994CDCF846DB}" type="datetimeFigureOut">
              <a:rPr lang="tr-TR" smtClean="0"/>
              <a:t>5.06.2026</a:t>
            </a:fld>
            <a:endParaRPr lang="tr-TR"/>
          </a:p>
        </p:txBody>
      </p:sp>
      <p:sp>
        <p:nvSpPr>
          <p:cNvPr id="6" name="Alt Bilgi Yer Tutucusu 5">
            <a:extLst>
              <a:ext uri="{FF2B5EF4-FFF2-40B4-BE49-F238E27FC236}">
                <a16:creationId xmlns:a16="http://schemas.microsoft.com/office/drawing/2014/main" id="{789EEF30-5B4C-EF44-7332-C446FA95A33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DDAA802-39D6-E3F8-B7BA-24FF23E06346}"/>
              </a:ext>
            </a:extLst>
          </p:cNvPr>
          <p:cNvSpPr>
            <a:spLocks noGrp="1"/>
          </p:cNvSpPr>
          <p:nvPr>
            <p:ph type="sldNum" sz="quarter" idx="12"/>
          </p:nvPr>
        </p:nvSpPr>
        <p:spPr/>
        <p:txBody>
          <a:bodyPr/>
          <a:lstStyle/>
          <a:p>
            <a:fld id="{37C19CCD-3EF2-4768-A3F2-2211C21082B4}" type="slidenum">
              <a:rPr lang="tr-TR" smtClean="0"/>
              <a:t>‹#›</a:t>
            </a:fld>
            <a:endParaRPr lang="tr-TR"/>
          </a:p>
        </p:txBody>
      </p:sp>
    </p:spTree>
    <p:extLst>
      <p:ext uri="{BB962C8B-B14F-4D97-AF65-F5344CB8AC3E}">
        <p14:creationId xmlns:p14="http://schemas.microsoft.com/office/powerpoint/2010/main" val="1526582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2D27019-3B1F-1F95-172B-72E795493AA2}"/>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7D967FE5-F9A8-4F1D-2327-FA91EF5D82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4288A702-0C1F-6B63-F37B-A984E1698F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2253DA2-736E-8FC1-00D6-78F664D52050}"/>
              </a:ext>
            </a:extLst>
          </p:cNvPr>
          <p:cNvSpPr>
            <a:spLocks noGrp="1"/>
          </p:cNvSpPr>
          <p:nvPr>
            <p:ph type="dt" sz="half" idx="10"/>
          </p:nvPr>
        </p:nvSpPr>
        <p:spPr/>
        <p:txBody>
          <a:bodyPr/>
          <a:lstStyle/>
          <a:p>
            <a:fld id="{09C72E2B-2F04-459E-8440-994CDCF846DB}" type="datetimeFigureOut">
              <a:rPr lang="tr-TR" smtClean="0"/>
              <a:t>5.06.2026</a:t>
            </a:fld>
            <a:endParaRPr lang="tr-TR"/>
          </a:p>
        </p:txBody>
      </p:sp>
      <p:sp>
        <p:nvSpPr>
          <p:cNvPr id="6" name="Alt Bilgi Yer Tutucusu 5">
            <a:extLst>
              <a:ext uri="{FF2B5EF4-FFF2-40B4-BE49-F238E27FC236}">
                <a16:creationId xmlns:a16="http://schemas.microsoft.com/office/drawing/2014/main" id="{14FB93CA-BCC3-5C23-7912-3EF10FC50D7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B53E311-3490-9C08-6CDB-49C634A8A409}"/>
              </a:ext>
            </a:extLst>
          </p:cNvPr>
          <p:cNvSpPr>
            <a:spLocks noGrp="1"/>
          </p:cNvSpPr>
          <p:nvPr>
            <p:ph type="sldNum" sz="quarter" idx="12"/>
          </p:nvPr>
        </p:nvSpPr>
        <p:spPr/>
        <p:txBody>
          <a:bodyPr/>
          <a:lstStyle/>
          <a:p>
            <a:fld id="{37C19CCD-3EF2-4768-A3F2-2211C21082B4}" type="slidenum">
              <a:rPr lang="tr-TR" smtClean="0"/>
              <a:t>‹#›</a:t>
            </a:fld>
            <a:endParaRPr lang="tr-TR"/>
          </a:p>
        </p:txBody>
      </p:sp>
    </p:spTree>
    <p:extLst>
      <p:ext uri="{BB962C8B-B14F-4D97-AF65-F5344CB8AC3E}">
        <p14:creationId xmlns:p14="http://schemas.microsoft.com/office/powerpoint/2010/main" val="4127956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44C380C2-CAA1-B817-B61B-A9AFC5B153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78D03FE1-7212-BC38-9114-C5A5F5260F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A0A2557-4F88-9272-DEF7-E789B4AFEA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C72E2B-2F04-459E-8440-994CDCF846DB}" type="datetimeFigureOut">
              <a:rPr lang="tr-TR" smtClean="0"/>
              <a:t>5.06.2026</a:t>
            </a:fld>
            <a:endParaRPr lang="tr-TR"/>
          </a:p>
        </p:txBody>
      </p:sp>
      <p:sp>
        <p:nvSpPr>
          <p:cNvPr id="5" name="Alt Bilgi Yer Tutucusu 4">
            <a:extLst>
              <a:ext uri="{FF2B5EF4-FFF2-40B4-BE49-F238E27FC236}">
                <a16:creationId xmlns:a16="http://schemas.microsoft.com/office/drawing/2014/main" id="{6502073A-84C8-623C-962E-82FB1EAD1E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1FC186CA-8917-BCFC-EDC7-D4C1F292FE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C19CCD-3EF2-4768-A3F2-2211C21082B4}" type="slidenum">
              <a:rPr lang="tr-TR" smtClean="0"/>
              <a:t>‹#›</a:t>
            </a:fld>
            <a:endParaRPr lang="tr-TR"/>
          </a:p>
        </p:txBody>
      </p:sp>
    </p:spTree>
    <p:extLst>
      <p:ext uri="{BB962C8B-B14F-4D97-AF65-F5344CB8AC3E}">
        <p14:creationId xmlns:p14="http://schemas.microsoft.com/office/powerpoint/2010/main" val="173947698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3.png"/><Relationship Id="rId4" Type="http://schemas.openxmlformats.org/officeDocument/2006/relationships/diagramLayout" Target="../diagrams/layout2.xml"/><Relationship Id="rId9"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3.png"/><Relationship Id="rId4" Type="http://schemas.openxmlformats.org/officeDocument/2006/relationships/diagramLayout" Target="../diagrams/layout3.xml"/><Relationship Id="rId9" Type="http://schemas.openxmlformats.org/officeDocument/2006/relationships/image" Target="../media/image2.png"/></Relationships>
</file>

<file path=ppt/slides/_rels/slide2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3.png"/><Relationship Id="rId4" Type="http://schemas.openxmlformats.org/officeDocument/2006/relationships/diagramLayout" Target="../diagrams/layout4.xm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3.png"/><Relationship Id="rId4" Type="http://schemas.openxmlformats.org/officeDocument/2006/relationships/diagramLayout" Target="../diagrams/layout5.xml"/><Relationship Id="rId9" Type="http://schemas.openxmlformats.org/officeDocument/2006/relationships/image" Target="../media/image2.png"/></Relationships>
</file>

<file path=ppt/slides/_rels/slide3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3.png"/><Relationship Id="rId4" Type="http://schemas.openxmlformats.org/officeDocument/2006/relationships/diagramLayout" Target="../diagrams/layout6.xml"/><Relationship Id="rId9"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hyperlink" Target="https://bureau-industrial-transformation.jrc.ec.europa.eu/reference" TargetMode="Externa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png"/><Relationship Id="rId7" Type="http://schemas.openxmlformats.org/officeDocument/2006/relationships/image" Target="../media/image40.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3.png"/></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4.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3.png"/></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4.png"/><Relationship Id="rId4" Type="http://schemas.openxmlformats.org/officeDocument/2006/relationships/image" Target="../media/image3.png"/></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3.png"/></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3.pn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3.png"/></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3.png"/></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3.png"/></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62.png"/><Relationship Id="rId4" Type="http://schemas.openxmlformats.org/officeDocument/2006/relationships/image" Target="../media/image3.png"/></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690D000-4AE1-4FFD-9BC9-0E95C6C08992}"/>
              </a:ext>
            </a:extLst>
          </p:cNvPr>
          <p:cNvSpPr>
            <a:spLocks noGrp="1"/>
          </p:cNvSpPr>
          <p:nvPr>
            <p:ph type="title"/>
          </p:nvPr>
        </p:nvSpPr>
        <p:spPr/>
        <p:txBody>
          <a:bodyPr/>
          <a:lstStyle/>
          <a:p>
            <a:endParaRPr lang="tr-TR" dirty="0"/>
          </a:p>
        </p:txBody>
      </p:sp>
      <p:pic>
        <p:nvPicPr>
          <p:cNvPr id="7" name="İçerik Yer Tutucusu 6">
            <a:extLst>
              <a:ext uri="{FF2B5EF4-FFF2-40B4-BE49-F238E27FC236}">
                <a16:creationId xmlns:a16="http://schemas.microsoft.com/office/drawing/2014/main" id="{8C42EF2E-1610-4E1C-813F-BE6323AD76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8" name="Başlık 1">
            <a:extLst>
              <a:ext uri="{FF2B5EF4-FFF2-40B4-BE49-F238E27FC236}">
                <a16:creationId xmlns:a16="http://schemas.microsoft.com/office/drawing/2014/main" id="{11D26A5F-9F49-4B97-A327-4B7C76B96B4B}"/>
              </a:ext>
            </a:extLst>
          </p:cNvPr>
          <p:cNvSpPr txBox="1">
            <a:spLocks/>
          </p:cNvSpPr>
          <p:nvPr/>
        </p:nvSpPr>
        <p:spPr>
          <a:xfrm>
            <a:off x="0" y="5532437"/>
            <a:ext cx="12191999" cy="1325563"/>
          </a:xfrm>
          <a:prstGeom prst="rect">
            <a:avLst/>
          </a:prstGeom>
          <a:solidFill>
            <a:srgbClr val="92D05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b="1" dirty="0"/>
              <a:t>Su Verimliliği Yönetmeliği Bilgilendirme Sunumu</a:t>
            </a:r>
          </a:p>
        </p:txBody>
      </p:sp>
      <p:pic>
        <p:nvPicPr>
          <p:cNvPr id="3" name="Resim 2">
            <a:extLst>
              <a:ext uri="{FF2B5EF4-FFF2-40B4-BE49-F238E27FC236}">
                <a16:creationId xmlns:a16="http://schemas.microsoft.com/office/drawing/2014/main" id="{E0F979A8-87D9-46DF-BACA-3D00E1D2E6B6}"/>
              </a:ext>
            </a:extLst>
          </p:cNvPr>
          <p:cNvPicPr>
            <a:picLocks noChangeAspect="1"/>
          </p:cNvPicPr>
          <p:nvPr/>
        </p:nvPicPr>
        <p:blipFill>
          <a:blip r:embed="rId3"/>
          <a:stretch>
            <a:fillRect/>
          </a:stretch>
        </p:blipFill>
        <p:spPr>
          <a:xfrm>
            <a:off x="-1" y="-1"/>
            <a:ext cx="1430767" cy="856445"/>
          </a:xfrm>
          <a:prstGeom prst="rect">
            <a:avLst/>
          </a:prstGeom>
        </p:spPr>
      </p:pic>
      <p:pic>
        <p:nvPicPr>
          <p:cNvPr id="4" name="Resim 3">
            <a:extLst>
              <a:ext uri="{FF2B5EF4-FFF2-40B4-BE49-F238E27FC236}">
                <a16:creationId xmlns:a16="http://schemas.microsoft.com/office/drawing/2014/main" id="{684EEE22-A73F-1CEF-3CBC-F2F16C9859DB}"/>
              </a:ext>
            </a:extLst>
          </p:cNvPr>
          <p:cNvPicPr>
            <a:picLocks noChangeAspect="1"/>
          </p:cNvPicPr>
          <p:nvPr/>
        </p:nvPicPr>
        <p:blipFill>
          <a:blip r:embed="rId4"/>
          <a:stretch>
            <a:fillRect/>
          </a:stretch>
        </p:blipFill>
        <p:spPr>
          <a:xfrm>
            <a:off x="10296428" y="0"/>
            <a:ext cx="1895572" cy="1506071"/>
          </a:xfrm>
          <a:prstGeom prst="rect">
            <a:avLst/>
          </a:prstGeom>
        </p:spPr>
      </p:pic>
    </p:spTree>
    <p:extLst>
      <p:ext uri="{BB962C8B-B14F-4D97-AF65-F5344CB8AC3E}">
        <p14:creationId xmlns:p14="http://schemas.microsoft.com/office/powerpoint/2010/main" val="4493277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5F9AA-07B2-9BC1-0EF9-8D6FCD3AA5C0}"/>
            </a:ext>
          </a:extLst>
        </p:cNvPr>
        <p:cNvGrpSpPr/>
        <p:nvPr/>
      </p:nvGrpSpPr>
      <p:grpSpPr>
        <a:xfrm>
          <a:off x="0" y="0"/>
          <a:ext cx="0" cy="0"/>
          <a:chOff x="0" y="0"/>
          <a:chExt cx="0" cy="0"/>
        </a:xfrm>
      </p:grpSpPr>
      <p:sp>
        <p:nvSpPr>
          <p:cNvPr id="6" name="Başlık 6">
            <a:extLst>
              <a:ext uri="{FF2B5EF4-FFF2-40B4-BE49-F238E27FC236}">
                <a16:creationId xmlns:a16="http://schemas.microsoft.com/office/drawing/2014/main" id="{70AD9261-EB6B-923E-44D5-CD51A4A95EB0}"/>
              </a:ext>
            </a:extLst>
          </p:cNvPr>
          <p:cNvSpPr>
            <a:spLocks noGrp="1"/>
          </p:cNvSpPr>
          <p:nvPr>
            <p:ph type="title"/>
          </p:nvPr>
        </p:nvSpPr>
        <p:spPr>
          <a:xfrm>
            <a:off x="395652" y="1175595"/>
            <a:ext cx="11122202" cy="787743"/>
          </a:xfrm>
        </p:spPr>
        <p:txBody>
          <a:bodyPr>
            <a:normAutofit/>
          </a:bodyPr>
          <a:lstStyle/>
          <a:p>
            <a:r>
              <a:rPr lang="tr-TR" sz="2000" b="1" dirty="0">
                <a:solidFill>
                  <a:srgbClr val="FF0000"/>
                </a:solidFill>
                <a:latin typeface="+mn-lt"/>
              </a:rPr>
              <a:t>Endüstriyel Su Verimliliği- Su Verimliliği Sistem Kurulum ve Mavi Su Verimliliği Belgesi Başvuru Kılavuzu</a:t>
            </a:r>
          </a:p>
        </p:txBody>
      </p:sp>
      <p:pic>
        <p:nvPicPr>
          <p:cNvPr id="9" name="İçerik Yer Tutucusu 8">
            <a:extLst>
              <a:ext uri="{FF2B5EF4-FFF2-40B4-BE49-F238E27FC236}">
                <a16:creationId xmlns:a16="http://schemas.microsoft.com/office/drawing/2014/main" id="{01A756A0-A293-5C15-4EEE-1FCA67425E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Metin kutusu 1">
            <a:extLst>
              <a:ext uri="{FF2B5EF4-FFF2-40B4-BE49-F238E27FC236}">
                <a16:creationId xmlns:a16="http://schemas.microsoft.com/office/drawing/2014/main" id="{8891EBBE-1551-8C6C-CB91-A97F7CD1F4D1}"/>
              </a:ext>
            </a:extLst>
          </p:cNvPr>
          <p:cNvSpPr txBox="1"/>
          <p:nvPr/>
        </p:nvSpPr>
        <p:spPr>
          <a:xfrm>
            <a:off x="990307" y="1889920"/>
            <a:ext cx="9724912" cy="461665"/>
          </a:xfrm>
          <a:prstGeom prst="rect">
            <a:avLst/>
          </a:prstGeom>
          <a:noFill/>
        </p:spPr>
        <p:txBody>
          <a:bodyPr wrap="square" rtlCol="0">
            <a:spAutoFit/>
          </a:bodyPr>
          <a:lstStyle/>
          <a:p>
            <a:r>
              <a:rPr lang="tr-TR" sz="2400" b="1" dirty="0"/>
              <a:t>Aynı başvuru sahibine ait ortak bir yerleşke içerisindeki tesisler için;</a:t>
            </a:r>
          </a:p>
        </p:txBody>
      </p:sp>
      <p:sp>
        <p:nvSpPr>
          <p:cNvPr id="3" name="Metin kutusu 2">
            <a:extLst>
              <a:ext uri="{FF2B5EF4-FFF2-40B4-BE49-F238E27FC236}">
                <a16:creationId xmlns:a16="http://schemas.microsoft.com/office/drawing/2014/main" id="{36A8B165-9504-4CDF-3A96-3E9A9718A009}"/>
              </a:ext>
            </a:extLst>
          </p:cNvPr>
          <p:cNvSpPr txBox="1"/>
          <p:nvPr/>
        </p:nvSpPr>
        <p:spPr>
          <a:xfrm>
            <a:off x="674146" y="2604245"/>
            <a:ext cx="10843708" cy="3539430"/>
          </a:xfrm>
          <a:prstGeom prst="rect">
            <a:avLst/>
          </a:prstGeom>
          <a:noFill/>
        </p:spPr>
        <p:txBody>
          <a:bodyPr wrap="square" rtlCol="0">
            <a:spAutoFit/>
          </a:bodyPr>
          <a:lstStyle/>
          <a:p>
            <a:pPr marL="285750" indent="-285750">
              <a:buFont typeface="Arial" panose="020B0604020202020204" pitchFamily="34" charset="0"/>
              <a:buChar char="•"/>
            </a:pPr>
            <a:r>
              <a:rPr lang="tr-TR" sz="1600" dirty="0"/>
              <a:t>Aynı yerleşke içerisinde, Kılavuzun Ek-1’nde yer alan NACE Kodları kapsamında, </a:t>
            </a:r>
            <a:r>
              <a:rPr lang="tr-TR" sz="1600" dirty="0" err="1"/>
              <a:t>suatıksu</a:t>
            </a:r>
            <a:r>
              <a:rPr lang="tr-TR" sz="1600" dirty="0"/>
              <a:t>-personel-hammadde-üretim akışları açısından birbirinden bağımsız her bir fiziki birim ya da tesis için ayrı su verimliliği sistemi kurularak her biri için ayrı belge başvurusu yapılır.</a:t>
            </a:r>
          </a:p>
          <a:p>
            <a:pPr marL="285750" indent="-285750">
              <a:buFont typeface="Arial" panose="020B0604020202020204" pitchFamily="34" charset="0"/>
              <a:buChar char="•"/>
            </a:pPr>
            <a:endParaRPr lang="tr-TR" sz="1600" dirty="0"/>
          </a:p>
          <a:p>
            <a:pPr marL="285750" indent="-285750">
              <a:buFont typeface="Arial" panose="020B0604020202020204" pitchFamily="34" charset="0"/>
              <a:buChar char="•"/>
            </a:pPr>
            <a:r>
              <a:rPr lang="tr-TR" sz="1600" dirty="0"/>
              <a:t>Aynı yerleşke içerisinde farklı fiziki birimler veya tesislerde aynı NACE Kodları kapsamında üretim yapılması durumunda aynı üretimi yapan fiziki birim ya da tesislerin hepsi için ortak su verimliliği sistemi kurularak tek bir belge başvurusu yapılabilir.</a:t>
            </a:r>
          </a:p>
          <a:p>
            <a:pPr marL="285750" indent="-285750">
              <a:buFont typeface="Arial" panose="020B0604020202020204" pitchFamily="34" charset="0"/>
              <a:buChar char="•"/>
            </a:pPr>
            <a:endParaRPr lang="tr-TR" sz="1600" dirty="0"/>
          </a:p>
          <a:p>
            <a:pPr marL="285750" indent="-285750">
              <a:buFont typeface="Arial" panose="020B0604020202020204" pitchFamily="34" charset="0"/>
              <a:buChar char="•"/>
            </a:pPr>
            <a:r>
              <a:rPr lang="tr-TR" sz="1600" dirty="0"/>
              <a:t>Aynı yerleşke içerisinde yükümlü olarak tanımlanan faaliyetler ile yükümlülüğü bulunmayan faaliyetlerin fiziksel olarak tek bir yapı içerisinde gerçekleştirilmesi ve birbirine bağlı entegre üretim akışları bulunması halinde söz konusu fiziksel yapı veya entegre yapı içerisinde gerçekleştirilen faaliyetleri kapsayacak şekilde ortak bir su verimliliği sistemi kurularak tek bir belge başvurusu yapılır.</a:t>
            </a:r>
          </a:p>
          <a:p>
            <a:endParaRPr lang="tr-TR" sz="1600" dirty="0"/>
          </a:p>
          <a:p>
            <a:pPr marL="285750" indent="-285750">
              <a:buFont typeface="Arial" panose="020B0604020202020204" pitchFamily="34" charset="0"/>
              <a:buChar char="•"/>
            </a:pPr>
            <a:r>
              <a:rPr lang="tr-TR" sz="1600" dirty="0"/>
              <a:t> Aynı yerleşke içerisinde yer alan ancak su kullanımları, su-hammadde ve ürün akışları bakımından birbirinden bağımsız üretim yapan tesislerden, Kılavuzda sayılan NACE kodları listesinde yer almayan tesisler için yükümlülük bulunmaz.</a:t>
            </a:r>
            <a:endParaRPr lang="tr-TR" sz="1600" dirty="0">
              <a:solidFill>
                <a:srgbClr val="FF0000"/>
              </a:solidFill>
            </a:endParaRPr>
          </a:p>
        </p:txBody>
      </p:sp>
      <p:pic>
        <p:nvPicPr>
          <p:cNvPr id="4" name="Resim 3">
            <a:extLst>
              <a:ext uri="{FF2B5EF4-FFF2-40B4-BE49-F238E27FC236}">
                <a16:creationId xmlns:a16="http://schemas.microsoft.com/office/drawing/2014/main" id="{F842A33F-3A18-B365-1F05-016DAA904994}"/>
              </a:ext>
            </a:extLst>
          </p:cNvPr>
          <p:cNvPicPr>
            <a:picLocks noChangeAspect="1"/>
          </p:cNvPicPr>
          <p:nvPr/>
        </p:nvPicPr>
        <p:blipFill>
          <a:blip r:embed="rId3"/>
          <a:stretch>
            <a:fillRect/>
          </a:stretch>
        </p:blipFill>
        <p:spPr>
          <a:xfrm>
            <a:off x="0" y="38644"/>
            <a:ext cx="1430767" cy="856445"/>
          </a:xfrm>
          <a:prstGeom prst="rect">
            <a:avLst/>
          </a:prstGeom>
        </p:spPr>
      </p:pic>
      <p:pic>
        <p:nvPicPr>
          <p:cNvPr id="5" name="Resim 4">
            <a:extLst>
              <a:ext uri="{FF2B5EF4-FFF2-40B4-BE49-F238E27FC236}">
                <a16:creationId xmlns:a16="http://schemas.microsoft.com/office/drawing/2014/main" id="{327CE2C0-C19C-BD78-6BE8-E76DB8FB9D16}"/>
              </a:ext>
            </a:extLst>
          </p:cNvPr>
          <p:cNvPicPr>
            <a:picLocks noChangeAspect="1"/>
          </p:cNvPicPr>
          <p:nvPr/>
        </p:nvPicPr>
        <p:blipFill>
          <a:blip r:embed="rId4"/>
          <a:stretch>
            <a:fillRect/>
          </a:stretch>
        </p:blipFill>
        <p:spPr>
          <a:xfrm>
            <a:off x="10531736" y="0"/>
            <a:ext cx="1660264" cy="1319114"/>
          </a:xfrm>
          <a:prstGeom prst="rect">
            <a:avLst/>
          </a:prstGeom>
        </p:spPr>
      </p:pic>
    </p:spTree>
    <p:extLst>
      <p:ext uri="{BB962C8B-B14F-4D97-AF65-F5344CB8AC3E}">
        <p14:creationId xmlns:p14="http://schemas.microsoft.com/office/powerpoint/2010/main" val="69263044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02366-CD5D-39BB-FD32-BEC6C4DFFE12}"/>
            </a:ext>
          </a:extLst>
        </p:cNvPr>
        <p:cNvGrpSpPr/>
        <p:nvPr/>
      </p:nvGrpSpPr>
      <p:grpSpPr>
        <a:xfrm>
          <a:off x="0" y="0"/>
          <a:ext cx="0" cy="0"/>
          <a:chOff x="0" y="0"/>
          <a:chExt cx="0" cy="0"/>
        </a:xfrm>
      </p:grpSpPr>
      <p:sp>
        <p:nvSpPr>
          <p:cNvPr id="6" name="Başlık 6">
            <a:extLst>
              <a:ext uri="{FF2B5EF4-FFF2-40B4-BE49-F238E27FC236}">
                <a16:creationId xmlns:a16="http://schemas.microsoft.com/office/drawing/2014/main" id="{80EBD390-A391-9B87-B7EF-EFD8934079B7}"/>
              </a:ext>
            </a:extLst>
          </p:cNvPr>
          <p:cNvSpPr>
            <a:spLocks noGrp="1"/>
          </p:cNvSpPr>
          <p:nvPr>
            <p:ph type="title"/>
          </p:nvPr>
        </p:nvSpPr>
        <p:spPr>
          <a:xfrm>
            <a:off x="291662" y="1371000"/>
            <a:ext cx="11122202" cy="787743"/>
          </a:xfrm>
        </p:spPr>
        <p:txBody>
          <a:bodyPr>
            <a:normAutofit/>
          </a:bodyPr>
          <a:lstStyle/>
          <a:p>
            <a:r>
              <a:rPr lang="tr-TR" sz="2000" b="1" dirty="0">
                <a:solidFill>
                  <a:srgbClr val="FF0000"/>
                </a:solidFill>
                <a:latin typeface="+mn-lt"/>
              </a:rPr>
              <a:t>Endüstriyel Su Verimliliği- Su Verimliliği Sistem Kurulum ve Mavi Su Verimliliği Belgesi Başvuru Kılavuzu</a:t>
            </a:r>
          </a:p>
        </p:txBody>
      </p:sp>
      <p:pic>
        <p:nvPicPr>
          <p:cNvPr id="9" name="İçerik Yer Tutucusu 8">
            <a:extLst>
              <a:ext uri="{FF2B5EF4-FFF2-40B4-BE49-F238E27FC236}">
                <a16:creationId xmlns:a16="http://schemas.microsoft.com/office/drawing/2014/main" id="{5B09C285-B13A-73FC-69EF-89E3A8ABA9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Metin kutusu 1">
            <a:extLst>
              <a:ext uri="{FF2B5EF4-FFF2-40B4-BE49-F238E27FC236}">
                <a16:creationId xmlns:a16="http://schemas.microsoft.com/office/drawing/2014/main" id="{39C86C4B-EC3D-159A-8D6C-82139BF68391}"/>
              </a:ext>
            </a:extLst>
          </p:cNvPr>
          <p:cNvSpPr txBox="1"/>
          <p:nvPr/>
        </p:nvSpPr>
        <p:spPr>
          <a:xfrm>
            <a:off x="731522" y="2158743"/>
            <a:ext cx="9724912" cy="461665"/>
          </a:xfrm>
          <a:prstGeom prst="rect">
            <a:avLst/>
          </a:prstGeom>
          <a:noFill/>
        </p:spPr>
        <p:txBody>
          <a:bodyPr wrap="square" rtlCol="0">
            <a:spAutoFit/>
          </a:bodyPr>
          <a:lstStyle/>
          <a:p>
            <a:r>
              <a:rPr lang="tr-TR" sz="2400" b="1" dirty="0"/>
              <a:t>Farklı yükümlü gruplarının birlikte faaliyet gösterdiği ortak yerleşkeler için;</a:t>
            </a:r>
          </a:p>
        </p:txBody>
      </p:sp>
      <p:sp>
        <p:nvSpPr>
          <p:cNvPr id="3" name="Metin kutusu 2">
            <a:extLst>
              <a:ext uri="{FF2B5EF4-FFF2-40B4-BE49-F238E27FC236}">
                <a16:creationId xmlns:a16="http://schemas.microsoft.com/office/drawing/2014/main" id="{E4ABE40F-081E-9616-4379-C2CE8CB721D7}"/>
              </a:ext>
            </a:extLst>
          </p:cNvPr>
          <p:cNvSpPr txBox="1"/>
          <p:nvPr/>
        </p:nvSpPr>
        <p:spPr>
          <a:xfrm>
            <a:off x="570156" y="2823949"/>
            <a:ext cx="10843708" cy="2862322"/>
          </a:xfrm>
          <a:prstGeom prst="rect">
            <a:avLst/>
          </a:prstGeom>
          <a:noFill/>
        </p:spPr>
        <p:txBody>
          <a:bodyPr wrap="square" rtlCol="0">
            <a:spAutoFit/>
          </a:bodyPr>
          <a:lstStyle/>
          <a:p>
            <a:pPr marL="285750" indent="-285750">
              <a:buFont typeface="Arial" panose="020B0604020202020204" pitchFamily="34" charset="0"/>
              <a:buChar char="•"/>
            </a:pPr>
            <a:r>
              <a:rPr lang="tr-TR" dirty="0"/>
              <a:t>Yönetmelik kapsamında farklı yükümlülerin aynı yerleşke veya fiziki alan içerisinde faaliyet gösterdiği hallerde her bir yükümlü tarafından münferit olarak su verimliliği sistemi kurularak ayrı ayrı belgelendirme yapılır.</a:t>
            </a:r>
          </a:p>
          <a:p>
            <a:endParaRPr lang="tr-TR" dirty="0"/>
          </a:p>
          <a:p>
            <a:pPr marL="285750" indent="-285750">
              <a:buFont typeface="Arial" panose="020B0604020202020204" pitchFamily="34" charset="0"/>
              <a:buChar char="•"/>
            </a:pPr>
            <a:r>
              <a:rPr lang="tr-TR" dirty="0"/>
              <a:t> Yönetmelik kapsamında yükümlü sayılan ve sanayi bölgeleri, havalimanları, üniversiteler, iş merkezi ve ticari yapılar içerisinde yer alan endüstriyel faaliyetler kendi tesisleri için; sanayi bölgeleri, havalimanları, üniversiteler, iş merkezleri ve ticari yapılar ise yükümlü oldukları kategorilerde, faaliyet gösterdikleri veya hizmet sundukları alanlar için su verimliliği sistem kurulumunu tamamlayarak ayrı ayrı belge başvurusunda bulunurlar. Kılavuzun Ek-1’inde yer alan NACE kodunu haiz işletmeler kendi tesisleri için; organize sanayi/endüstri/serbest bölgeler ise kendi görev ve yetkileri dairesinde bölge yönetimleri olarak sistem kurulumu ve belgelendirme süreçlerini yürütürler.</a:t>
            </a:r>
            <a:endParaRPr lang="tr-TR" dirty="0">
              <a:solidFill>
                <a:srgbClr val="FF0000"/>
              </a:solidFill>
            </a:endParaRPr>
          </a:p>
        </p:txBody>
      </p:sp>
      <p:pic>
        <p:nvPicPr>
          <p:cNvPr id="4" name="Resim 3">
            <a:extLst>
              <a:ext uri="{FF2B5EF4-FFF2-40B4-BE49-F238E27FC236}">
                <a16:creationId xmlns:a16="http://schemas.microsoft.com/office/drawing/2014/main" id="{7289ACE7-DA8E-FFCE-C596-D02C7CE0B96C}"/>
              </a:ext>
            </a:extLst>
          </p:cNvPr>
          <p:cNvPicPr>
            <a:picLocks noChangeAspect="1"/>
          </p:cNvPicPr>
          <p:nvPr/>
        </p:nvPicPr>
        <p:blipFill>
          <a:blip r:embed="rId3"/>
          <a:stretch>
            <a:fillRect/>
          </a:stretch>
        </p:blipFill>
        <p:spPr>
          <a:xfrm>
            <a:off x="0" y="38644"/>
            <a:ext cx="1430767" cy="856445"/>
          </a:xfrm>
          <a:prstGeom prst="rect">
            <a:avLst/>
          </a:prstGeom>
        </p:spPr>
      </p:pic>
      <p:pic>
        <p:nvPicPr>
          <p:cNvPr id="5" name="Resim 4">
            <a:extLst>
              <a:ext uri="{FF2B5EF4-FFF2-40B4-BE49-F238E27FC236}">
                <a16:creationId xmlns:a16="http://schemas.microsoft.com/office/drawing/2014/main" id="{DD1C4F9D-668E-BB71-3376-8CEA3AA03EE1}"/>
              </a:ext>
            </a:extLst>
          </p:cNvPr>
          <p:cNvPicPr>
            <a:picLocks noChangeAspect="1"/>
          </p:cNvPicPr>
          <p:nvPr/>
        </p:nvPicPr>
        <p:blipFill>
          <a:blip r:embed="rId4"/>
          <a:stretch>
            <a:fillRect/>
          </a:stretch>
        </p:blipFill>
        <p:spPr>
          <a:xfrm>
            <a:off x="10531736" y="0"/>
            <a:ext cx="1660264" cy="1319114"/>
          </a:xfrm>
          <a:prstGeom prst="rect">
            <a:avLst/>
          </a:prstGeom>
        </p:spPr>
      </p:pic>
    </p:spTree>
    <p:extLst>
      <p:ext uri="{BB962C8B-B14F-4D97-AF65-F5344CB8AC3E}">
        <p14:creationId xmlns:p14="http://schemas.microsoft.com/office/powerpoint/2010/main" val="37830404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6">
            <a:extLst>
              <a:ext uri="{FF2B5EF4-FFF2-40B4-BE49-F238E27FC236}">
                <a16:creationId xmlns:a16="http://schemas.microsoft.com/office/drawing/2014/main" id="{B8ED91C9-4C9B-4F11-804C-61660848B8AB}"/>
              </a:ext>
            </a:extLst>
          </p:cNvPr>
          <p:cNvSpPr>
            <a:spLocks noGrp="1"/>
          </p:cNvSpPr>
          <p:nvPr>
            <p:ph type="title"/>
          </p:nvPr>
        </p:nvSpPr>
        <p:spPr>
          <a:xfrm>
            <a:off x="700251" y="1267140"/>
            <a:ext cx="10515600" cy="787743"/>
          </a:xfrm>
        </p:spPr>
        <p:txBody>
          <a:bodyPr>
            <a:normAutofit/>
          </a:bodyPr>
          <a:lstStyle/>
          <a:p>
            <a:r>
              <a:rPr lang="tr-TR" sz="2400" b="1" dirty="0">
                <a:latin typeface="+mn-lt"/>
              </a:rPr>
              <a:t>Su Verimliliği Yönetmeliği</a:t>
            </a:r>
            <a:br>
              <a:rPr lang="tr-TR" sz="2400" b="1" dirty="0">
                <a:latin typeface="+mn-lt"/>
              </a:rPr>
            </a:br>
            <a:r>
              <a:rPr lang="tr-TR" sz="2400" b="1" dirty="0">
                <a:latin typeface="+mn-lt"/>
              </a:rPr>
              <a:t>R.G. Tarihi: 27.12.2024, R.G. Sayısı: 32765</a:t>
            </a:r>
          </a:p>
        </p:txBody>
      </p:sp>
      <p:pic>
        <p:nvPicPr>
          <p:cNvPr id="9" name="İçerik Yer Tutucusu 8">
            <a:extLst>
              <a:ext uri="{FF2B5EF4-FFF2-40B4-BE49-F238E27FC236}">
                <a16:creationId xmlns:a16="http://schemas.microsoft.com/office/drawing/2014/main" id="{403DDB00-92B2-48CD-B5A2-26EF10D33F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Metin kutusu 1">
            <a:extLst>
              <a:ext uri="{FF2B5EF4-FFF2-40B4-BE49-F238E27FC236}">
                <a16:creationId xmlns:a16="http://schemas.microsoft.com/office/drawing/2014/main" id="{4D6ADA89-5E58-46A4-BDB9-5EE2A049003E}"/>
              </a:ext>
            </a:extLst>
          </p:cNvPr>
          <p:cNvSpPr txBox="1"/>
          <p:nvPr/>
        </p:nvSpPr>
        <p:spPr>
          <a:xfrm>
            <a:off x="838200" y="2365444"/>
            <a:ext cx="10239703" cy="2831544"/>
          </a:xfrm>
          <a:prstGeom prst="rect">
            <a:avLst/>
          </a:prstGeom>
          <a:noFill/>
        </p:spPr>
        <p:txBody>
          <a:bodyPr wrap="square" rtlCol="0">
            <a:spAutoFit/>
          </a:bodyPr>
          <a:lstStyle/>
          <a:p>
            <a:pPr algn="just"/>
            <a:r>
              <a:rPr lang="tr-TR" sz="1800" b="1" i="0" dirty="0">
                <a:solidFill>
                  <a:srgbClr val="000000"/>
                </a:solidFill>
                <a:effectLst/>
              </a:rPr>
              <a:t>Su verimliliği sisteminin kurulması ve uygulanması</a:t>
            </a:r>
            <a:endParaRPr lang="tr-TR" sz="2000" b="0" i="0" dirty="0">
              <a:solidFill>
                <a:srgbClr val="000000"/>
              </a:solidFill>
              <a:effectLst/>
            </a:endParaRPr>
          </a:p>
          <a:p>
            <a:pPr algn="just"/>
            <a:r>
              <a:rPr lang="tr-TR" sz="1800" b="1" i="0" dirty="0">
                <a:solidFill>
                  <a:srgbClr val="000000"/>
                </a:solidFill>
                <a:effectLst/>
              </a:rPr>
              <a:t>MADDE 5-</a:t>
            </a:r>
            <a:r>
              <a:rPr lang="tr-TR" sz="2000" b="0" i="0" dirty="0">
                <a:solidFill>
                  <a:srgbClr val="000000"/>
                </a:solidFill>
                <a:effectLst/>
              </a:rPr>
              <a:t> </a:t>
            </a:r>
          </a:p>
          <a:p>
            <a:pPr algn="just"/>
            <a:r>
              <a:rPr lang="tr-TR" sz="2000" b="0" i="0" dirty="0">
                <a:solidFill>
                  <a:srgbClr val="000000"/>
                </a:solidFill>
                <a:effectLst/>
              </a:rPr>
              <a:t>(2) Su verimliliği sisteminin kurulması ve uygulanması için izlenecek aşamalar şunlardır:</a:t>
            </a:r>
          </a:p>
          <a:p>
            <a:pPr algn="just"/>
            <a:r>
              <a:rPr lang="tr-TR" sz="2000" b="0" i="0" dirty="0">
                <a:solidFill>
                  <a:srgbClr val="000000"/>
                </a:solidFill>
                <a:effectLst/>
              </a:rPr>
              <a:t>a) Faaliyetin özelliği ve büyüklüğüne uygun yeterli sayıda personelin görevlendirilmesinin sağlanması.</a:t>
            </a:r>
          </a:p>
          <a:p>
            <a:pPr algn="just"/>
            <a:r>
              <a:rPr lang="tr-TR" sz="2000" b="0" i="0" dirty="0">
                <a:solidFill>
                  <a:srgbClr val="000000"/>
                </a:solidFill>
                <a:effectLst/>
              </a:rPr>
              <a:t>b) Su verimliliğinin sağlanmasına ilişkin plan hazırlanması.</a:t>
            </a:r>
          </a:p>
          <a:p>
            <a:pPr algn="just"/>
            <a:r>
              <a:rPr lang="tr-TR" sz="2000" b="0" i="0" dirty="0">
                <a:solidFill>
                  <a:srgbClr val="000000"/>
                </a:solidFill>
                <a:effectLst/>
              </a:rPr>
              <a:t>c) Su verimliliği konusunda eğitim/bilinçlendirme çalışmalarının yapılması.</a:t>
            </a:r>
          </a:p>
          <a:p>
            <a:pPr algn="just"/>
            <a:r>
              <a:rPr lang="tr-TR" sz="2000" b="0" i="0" dirty="0">
                <a:solidFill>
                  <a:srgbClr val="000000"/>
                </a:solidFill>
                <a:effectLst/>
              </a:rPr>
              <a:t>ç) Su verimliliği planlarının uygulanması, izlenmesi ve raporlanması.</a:t>
            </a:r>
          </a:p>
          <a:p>
            <a:endParaRPr lang="tr-TR" sz="2000" dirty="0"/>
          </a:p>
        </p:txBody>
      </p:sp>
      <p:pic>
        <p:nvPicPr>
          <p:cNvPr id="3" name="Resim 2">
            <a:extLst>
              <a:ext uri="{FF2B5EF4-FFF2-40B4-BE49-F238E27FC236}">
                <a16:creationId xmlns:a16="http://schemas.microsoft.com/office/drawing/2014/main" id="{44254149-8037-2E96-E707-C6927D5E9624}"/>
              </a:ext>
            </a:extLst>
          </p:cNvPr>
          <p:cNvPicPr>
            <a:picLocks noChangeAspect="1"/>
          </p:cNvPicPr>
          <p:nvPr/>
        </p:nvPicPr>
        <p:blipFill>
          <a:blip r:embed="rId3"/>
          <a:stretch>
            <a:fillRect/>
          </a:stretch>
        </p:blipFill>
        <p:spPr>
          <a:xfrm>
            <a:off x="0" y="38644"/>
            <a:ext cx="1430767" cy="856445"/>
          </a:xfrm>
          <a:prstGeom prst="rect">
            <a:avLst/>
          </a:prstGeom>
        </p:spPr>
      </p:pic>
      <p:pic>
        <p:nvPicPr>
          <p:cNvPr id="4" name="Resim 3">
            <a:extLst>
              <a:ext uri="{FF2B5EF4-FFF2-40B4-BE49-F238E27FC236}">
                <a16:creationId xmlns:a16="http://schemas.microsoft.com/office/drawing/2014/main" id="{19DF91FD-152B-651D-098F-77DD3224254F}"/>
              </a:ext>
            </a:extLst>
          </p:cNvPr>
          <p:cNvPicPr>
            <a:picLocks noChangeAspect="1"/>
          </p:cNvPicPr>
          <p:nvPr/>
        </p:nvPicPr>
        <p:blipFill>
          <a:blip r:embed="rId4"/>
          <a:stretch>
            <a:fillRect/>
          </a:stretch>
        </p:blipFill>
        <p:spPr>
          <a:xfrm>
            <a:off x="10531736" y="0"/>
            <a:ext cx="1660264" cy="1319114"/>
          </a:xfrm>
          <a:prstGeom prst="rect">
            <a:avLst/>
          </a:prstGeom>
        </p:spPr>
      </p:pic>
    </p:spTree>
    <p:extLst>
      <p:ext uri="{BB962C8B-B14F-4D97-AF65-F5344CB8AC3E}">
        <p14:creationId xmlns:p14="http://schemas.microsoft.com/office/powerpoint/2010/main" val="42895928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çerik Yer Tutucusu 8">
            <a:extLst>
              <a:ext uri="{FF2B5EF4-FFF2-40B4-BE49-F238E27FC236}">
                <a16:creationId xmlns:a16="http://schemas.microsoft.com/office/drawing/2014/main" id="{403DDB00-92B2-48CD-B5A2-26EF10D33F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4" name="Resim 3">
            <a:extLst>
              <a:ext uri="{FF2B5EF4-FFF2-40B4-BE49-F238E27FC236}">
                <a16:creationId xmlns:a16="http://schemas.microsoft.com/office/drawing/2014/main" id="{F4C7C9A6-A4CC-425D-997C-14334E1FBF38}"/>
              </a:ext>
            </a:extLst>
          </p:cNvPr>
          <p:cNvPicPr>
            <a:picLocks noChangeAspect="1"/>
          </p:cNvPicPr>
          <p:nvPr/>
        </p:nvPicPr>
        <p:blipFill>
          <a:blip r:embed="rId3"/>
          <a:stretch>
            <a:fillRect/>
          </a:stretch>
        </p:blipFill>
        <p:spPr>
          <a:xfrm>
            <a:off x="1946269" y="1643406"/>
            <a:ext cx="8299462" cy="4819824"/>
          </a:xfrm>
          <a:prstGeom prst="rect">
            <a:avLst/>
          </a:prstGeom>
          <a:ln>
            <a:noFill/>
          </a:ln>
          <a:effectLst>
            <a:softEdge rad="112500"/>
          </a:effectLst>
        </p:spPr>
      </p:pic>
      <p:pic>
        <p:nvPicPr>
          <p:cNvPr id="2" name="Resim 1">
            <a:extLst>
              <a:ext uri="{FF2B5EF4-FFF2-40B4-BE49-F238E27FC236}">
                <a16:creationId xmlns:a16="http://schemas.microsoft.com/office/drawing/2014/main" id="{E9FD1CEA-9A67-C588-4C8E-979F5EA7C41D}"/>
              </a:ext>
            </a:extLst>
          </p:cNvPr>
          <p:cNvPicPr>
            <a:picLocks noChangeAspect="1"/>
          </p:cNvPicPr>
          <p:nvPr/>
        </p:nvPicPr>
        <p:blipFill>
          <a:blip r:embed="rId4"/>
          <a:stretch>
            <a:fillRect/>
          </a:stretch>
        </p:blipFill>
        <p:spPr>
          <a:xfrm>
            <a:off x="0" y="38644"/>
            <a:ext cx="1430767" cy="856445"/>
          </a:xfrm>
          <a:prstGeom prst="rect">
            <a:avLst/>
          </a:prstGeom>
        </p:spPr>
      </p:pic>
      <p:pic>
        <p:nvPicPr>
          <p:cNvPr id="3" name="Resim 2">
            <a:extLst>
              <a:ext uri="{FF2B5EF4-FFF2-40B4-BE49-F238E27FC236}">
                <a16:creationId xmlns:a16="http://schemas.microsoft.com/office/drawing/2014/main" id="{A77E2BDC-933F-EB51-7233-7CB376147208}"/>
              </a:ext>
            </a:extLst>
          </p:cNvPr>
          <p:cNvPicPr>
            <a:picLocks noChangeAspect="1"/>
          </p:cNvPicPr>
          <p:nvPr/>
        </p:nvPicPr>
        <p:blipFill>
          <a:blip r:embed="rId5"/>
          <a:stretch>
            <a:fillRect/>
          </a:stretch>
        </p:blipFill>
        <p:spPr>
          <a:xfrm>
            <a:off x="10531736" y="0"/>
            <a:ext cx="1660264" cy="1319114"/>
          </a:xfrm>
          <a:prstGeom prst="rect">
            <a:avLst/>
          </a:prstGeom>
        </p:spPr>
      </p:pic>
    </p:spTree>
    <p:extLst>
      <p:ext uri="{BB962C8B-B14F-4D97-AF65-F5344CB8AC3E}">
        <p14:creationId xmlns:p14="http://schemas.microsoft.com/office/powerpoint/2010/main" val="30264304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çerik Yer Tutucusu 8">
            <a:extLst>
              <a:ext uri="{FF2B5EF4-FFF2-40B4-BE49-F238E27FC236}">
                <a16:creationId xmlns:a16="http://schemas.microsoft.com/office/drawing/2014/main" id="{403DDB00-92B2-48CD-B5A2-26EF10D33F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Metin kutusu 1">
            <a:extLst>
              <a:ext uri="{FF2B5EF4-FFF2-40B4-BE49-F238E27FC236}">
                <a16:creationId xmlns:a16="http://schemas.microsoft.com/office/drawing/2014/main" id="{95FC470B-26F8-4233-8F4F-5CB0EF8B6C88}"/>
              </a:ext>
            </a:extLst>
          </p:cNvPr>
          <p:cNvSpPr txBox="1"/>
          <p:nvPr/>
        </p:nvSpPr>
        <p:spPr>
          <a:xfrm>
            <a:off x="467711" y="2092279"/>
            <a:ext cx="10804634" cy="1200329"/>
          </a:xfrm>
          <a:prstGeom prst="rect">
            <a:avLst/>
          </a:prstGeom>
          <a:noFill/>
        </p:spPr>
        <p:txBody>
          <a:bodyPr wrap="square" rtlCol="0">
            <a:spAutoFit/>
          </a:bodyPr>
          <a:lstStyle/>
          <a:p>
            <a:r>
              <a:rPr lang="tr-TR" b="1" i="0" dirty="0">
                <a:solidFill>
                  <a:srgbClr val="000000"/>
                </a:solidFill>
                <a:effectLst/>
              </a:rPr>
              <a:t>Su verimliliği planlarının hazırlanması, onayı, izlenmesi ve güncellenmesi</a:t>
            </a:r>
            <a:endParaRPr lang="tr-TR" dirty="0"/>
          </a:p>
          <a:p>
            <a:pPr algn="just"/>
            <a:r>
              <a:rPr lang="tr-TR" sz="1800" b="1" i="0" dirty="0">
                <a:solidFill>
                  <a:srgbClr val="000000"/>
                </a:solidFill>
                <a:effectLst/>
              </a:rPr>
              <a:t>MADDE 6-</a:t>
            </a:r>
            <a:r>
              <a:rPr lang="tr-TR" b="0" i="0" dirty="0">
                <a:solidFill>
                  <a:srgbClr val="000000"/>
                </a:solidFill>
                <a:effectLst/>
              </a:rPr>
              <a:t> (1) Uygulanacak su verimliliği sisteminin en etkin şekilde yapılandırılması için su verimliliği planı hazırlanır. Su verimliliği planları aşağıdaki hususları kapsar:</a:t>
            </a:r>
          </a:p>
          <a:p>
            <a:endParaRPr lang="tr-TR" dirty="0"/>
          </a:p>
        </p:txBody>
      </p:sp>
      <p:graphicFrame>
        <p:nvGraphicFramePr>
          <p:cNvPr id="3" name="Diyagram 2">
            <a:extLst>
              <a:ext uri="{FF2B5EF4-FFF2-40B4-BE49-F238E27FC236}">
                <a16:creationId xmlns:a16="http://schemas.microsoft.com/office/drawing/2014/main" id="{825D6714-4272-443F-AA9F-DA888085C820}"/>
              </a:ext>
            </a:extLst>
          </p:cNvPr>
          <p:cNvGraphicFramePr/>
          <p:nvPr>
            <p:extLst>
              <p:ext uri="{D42A27DB-BD31-4B8C-83A1-F6EECF244321}">
                <p14:modId xmlns:p14="http://schemas.microsoft.com/office/powerpoint/2010/main" val="36812981"/>
              </p:ext>
            </p:extLst>
          </p:nvPr>
        </p:nvGraphicFramePr>
        <p:xfrm>
          <a:off x="2506531" y="3087444"/>
          <a:ext cx="7403795" cy="35138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Başlık 6">
            <a:extLst>
              <a:ext uri="{FF2B5EF4-FFF2-40B4-BE49-F238E27FC236}">
                <a16:creationId xmlns:a16="http://schemas.microsoft.com/office/drawing/2014/main" id="{A281AB77-AF47-4ECE-948C-D79E9BEF23F2}"/>
              </a:ext>
            </a:extLst>
          </p:cNvPr>
          <p:cNvSpPr txBox="1">
            <a:spLocks/>
          </p:cNvSpPr>
          <p:nvPr/>
        </p:nvSpPr>
        <p:spPr>
          <a:xfrm>
            <a:off x="467711" y="1047816"/>
            <a:ext cx="10515600" cy="7877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b="1" dirty="0">
                <a:latin typeface="+mn-lt"/>
              </a:rPr>
              <a:t>Su Verimliliği Yönetmeliği</a:t>
            </a:r>
            <a:br>
              <a:rPr lang="tr-TR" sz="2400" b="1" dirty="0">
                <a:latin typeface="+mn-lt"/>
              </a:rPr>
            </a:br>
            <a:r>
              <a:rPr lang="tr-TR" sz="2400" b="1" dirty="0">
                <a:latin typeface="+mn-lt"/>
              </a:rPr>
              <a:t>R.G. Tarihi: 27.12.2024, R.G. Sayısı: 32765</a:t>
            </a:r>
          </a:p>
        </p:txBody>
      </p:sp>
      <p:pic>
        <p:nvPicPr>
          <p:cNvPr id="4" name="Resim 3">
            <a:extLst>
              <a:ext uri="{FF2B5EF4-FFF2-40B4-BE49-F238E27FC236}">
                <a16:creationId xmlns:a16="http://schemas.microsoft.com/office/drawing/2014/main" id="{20F157EE-855B-D13C-F7B5-35CF18D546EE}"/>
              </a:ext>
            </a:extLst>
          </p:cNvPr>
          <p:cNvPicPr>
            <a:picLocks noChangeAspect="1"/>
          </p:cNvPicPr>
          <p:nvPr/>
        </p:nvPicPr>
        <p:blipFill>
          <a:blip r:embed="rId8"/>
          <a:stretch>
            <a:fillRect/>
          </a:stretch>
        </p:blipFill>
        <p:spPr>
          <a:xfrm>
            <a:off x="0" y="38644"/>
            <a:ext cx="1430767" cy="856445"/>
          </a:xfrm>
          <a:prstGeom prst="rect">
            <a:avLst/>
          </a:prstGeom>
        </p:spPr>
      </p:pic>
      <p:pic>
        <p:nvPicPr>
          <p:cNvPr id="5" name="Resim 4">
            <a:extLst>
              <a:ext uri="{FF2B5EF4-FFF2-40B4-BE49-F238E27FC236}">
                <a16:creationId xmlns:a16="http://schemas.microsoft.com/office/drawing/2014/main" id="{4C5918B5-BF1D-773F-BB36-0A4297481A04}"/>
              </a:ext>
            </a:extLst>
          </p:cNvPr>
          <p:cNvPicPr>
            <a:picLocks noChangeAspect="1"/>
          </p:cNvPicPr>
          <p:nvPr/>
        </p:nvPicPr>
        <p:blipFill>
          <a:blip r:embed="rId9"/>
          <a:stretch>
            <a:fillRect/>
          </a:stretch>
        </p:blipFill>
        <p:spPr>
          <a:xfrm>
            <a:off x="10531736" y="0"/>
            <a:ext cx="1660264" cy="1319114"/>
          </a:xfrm>
          <a:prstGeom prst="rect">
            <a:avLst/>
          </a:prstGeom>
        </p:spPr>
      </p:pic>
    </p:spTree>
    <p:extLst>
      <p:ext uri="{BB962C8B-B14F-4D97-AF65-F5344CB8AC3E}">
        <p14:creationId xmlns:p14="http://schemas.microsoft.com/office/powerpoint/2010/main" val="3734823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aşlık 6">
            <a:extLst>
              <a:ext uri="{FF2B5EF4-FFF2-40B4-BE49-F238E27FC236}">
                <a16:creationId xmlns:a16="http://schemas.microsoft.com/office/drawing/2014/main" id="{AB065FA1-EFD3-4B85-801F-BFC0CC3A16C9}"/>
              </a:ext>
            </a:extLst>
          </p:cNvPr>
          <p:cNvSpPr>
            <a:spLocks noGrp="1"/>
          </p:cNvSpPr>
          <p:nvPr>
            <p:ph type="title"/>
          </p:nvPr>
        </p:nvSpPr>
        <p:spPr>
          <a:xfrm>
            <a:off x="565425" y="1312195"/>
            <a:ext cx="10515600" cy="787743"/>
          </a:xfrm>
        </p:spPr>
        <p:txBody>
          <a:bodyPr>
            <a:normAutofit/>
          </a:bodyPr>
          <a:lstStyle/>
          <a:p>
            <a:r>
              <a:rPr lang="tr-TR" sz="2400" b="1" dirty="0">
                <a:latin typeface="+mn-lt"/>
              </a:rPr>
              <a:t>Su Verimliliği Yönetmeliği</a:t>
            </a:r>
            <a:br>
              <a:rPr lang="tr-TR" sz="2400" b="1" dirty="0">
                <a:latin typeface="+mn-lt"/>
              </a:rPr>
            </a:br>
            <a:r>
              <a:rPr lang="tr-TR" sz="2400" b="1" dirty="0">
                <a:latin typeface="+mn-lt"/>
              </a:rPr>
              <a:t>R.G. Tarihi: 27.12.2024, R.G. Sayısı: 32765</a:t>
            </a:r>
          </a:p>
        </p:txBody>
      </p:sp>
      <p:pic>
        <p:nvPicPr>
          <p:cNvPr id="9" name="İçerik Yer Tutucusu 8">
            <a:extLst>
              <a:ext uri="{FF2B5EF4-FFF2-40B4-BE49-F238E27FC236}">
                <a16:creationId xmlns:a16="http://schemas.microsoft.com/office/drawing/2014/main" id="{403DDB00-92B2-48CD-B5A2-26EF10D33F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Metin kutusu 1">
            <a:extLst>
              <a:ext uri="{FF2B5EF4-FFF2-40B4-BE49-F238E27FC236}">
                <a16:creationId xmlns:a16="http://schemas.microsoft.com/office/drawing/2014/main" id="{95FC470B-26F8-4233-8F4F-5CB0EF8B6C88}"/>
              </a:ext>
            </a:extLst>
          </p:cNvPr>
          <p:cNvSpPr txBox="1"/>
          <p:nvPr/>
        </p:nvSpPr>
        <p:spPr>
          <a:xfrm>
            <a:off x="693683" y="2293116"/>
            <a:ext cx="10804634" cy="3693319"/>
          </a:xfrm>
          <a:prstGeom prst="rect">
            <a:avLst/>
          </a:prstGeom>
          <a:noFill/>
        </p:spPr>
        <p:txBody>
          <a:bodyPr wrap="square" rtlCol="0">
            <a:spAutoFit/>
          </a:bodyPr>
          <a:lstStyle/>
          <a:p>
            <a:r>
              <a:rPr lang="tr-TR" b="1" i="0" dirty="0">
                <a:solidFill>
                  <a:srgbClr val="000000"/>
                </a:solidFill>
                <a:effectLst/>
              </a:rPr>
              <a:t>Su verimliliği planlarının hazırlanması, onayı, izlenmesi ve güncellenmesi</a:t>
            </a:r>
            <a:endParaRPr lang="tr-TR" dirty="0"/>
          </a:p>
          <a:p>
            <a:pPr algn="just"/>
            <a:r>
              <a:rPr lang="tr-TR" sz="1800" b="1" i="0" dirty="0">
                <a:solidFill>
                  <a:srgbClr val="000000"/>
                </a:solidFill>
                <a:effectLst/>
              </a:rPr>
              <a:t>MADDE 6-</a:t>
            </a:r>
            <a:r>
              <a:rPr lang="tr-TR" b="0" i="0" dirty="0">
                <a:solidFill>
                  <a:srgbClr val="000000"/>
                </a:solidFill>
                <a:effectLst/>
              </a:rPr>
              <a:t>  </a:t>
            </a:r>
          </a:p>
          <a:p>
            <a:pPr algn="just"/>
            <a:endParaRPr lang="tr-TR" dirty="0">
              <a:solidFill>
                <a:srgbClr val="000000"/>
              </a:solidFill>
            </a:endParaRPr>
          </a:p>
          <a:p>
            <a:pPr algn="just"/>
            <a:r>
              <a:rPr lang="tr-TR" b="0" i="0" dirty="0">
                <a:solidFill>
                  <a:srgbClr val="FF0000"/>
                </a:solidFill>
                <a:effectLst/>
              </a:rPr>
              <a:t>(2) </a:t>
            </a:r>
            <a:r>
              <a:rPr lang="tr-TR" b="1" i="0" u="sng" dirty="0">
                <a:solidFill>
                  <a:srgbClr val="FF0000"/>
                </a:solidFill>
                <a:effectLst/>
              </a:rPr>
              <a:t>Beş yıllık uygulama takvimini içeren </a:t>
            </a:r>
            <a:r>
              <a:rPr lang="tr-TR" b="0" i="0" dirty="0">
                <a:solidFill>
                  <a:srgbClr val="FF0000"/>
                </a:solidFill>
                <a:effectLst/>
              </a:rPr>
              <a:t>su verimliliği planı bilgi sistemine girilir ve Bakanlığın onayına sunulur.</a:t>
            </a:r>
          </a:p>
          <a:p>
            <a:pPr algn="just"/>
            <a:endParaRPr lang="tr-TR" b="0" i="0" dirty="0">
              <a:solidFill>
                <a:srgbClr val="FF0000"/>
              </a:solidFill>
              <a:effectLst/>
            </a:endParaRPr>
          </a:p>
          <a:p>
            <a:pPr algn="just"/>
            <a:r>
              <a:rPr lang="tr-TR" b="0" i="0" dirty="0">
                <a:solidFill>
                  <a:srgbClr val="FF0000"/>
                </a:solidFill>
                <a:effectLst/>
              </a:rPr>
              <a:t>(3) Su verimliliği planlarının uygulanmasına ilişkin sonuçlar </a:t>
            </a:r>
            <a:r>
              <a:rPr lang="tr-TR" b="1" i="0" u="sng" dirty="0">
                <a:solidFill>
                  <a:srgbClr val="FF0000"/>
                </a:solidFill>
                <a:effectLst/>
              </a:rPr>
              <a:t>yıllık olarak izlenir ve bilgi sistemine girilir.</a:t>
            </a:r>
          </a:p>
          <a:p>
            <a:pPr algn="just"/>
            <a:endParaRPr lang="tr-TR" b="1" i="0" u="sng" dirty="0">
              <a:solidFill>
                <a:srgbClr val="FF0000"/>
              </a:solidFill>
              <a:effectLst/>
            </a:endParaRPr>
          </a:p>
          <a:p>
            <a:pPr algn="just"/>
            <a:r>
              <a:rPr lang="tr-TR" b="0" i="0" dirty="0">
                <a:solidFill>
                  <a:srgbClr val="000000"/>
                </a:solidFill>
                <a:effectLst/>
              </a:rPr>
              <a:t>(4) Milli güvenlik kapsamında görev ve yetkisi bulunan kurum ve kuruluşlar, su verimliliği bilgi sistemine veri girilmesi yükümlülüğünden muaftır.</a:t>
            </a:r>
          </a:p>
          <a:p>
            <a:pPr algn="just"/>
            <a:endParaRPr lang="tr-TR" b="0" i="0" dirty="0">
              <a:solidFill>
                <a:srgbClr val="000000"/>
              </a:solidFill>
              <a:effectLst/>
            </a:endParaRPr>
          </a:p>
          <a:p>
            <a:pPr algn="just"/>
            <a:r>
              <a:rPr lang="tr-TR" b="0" i="0" dirty="0">
                <a:solidFill>
                  <a:srgbClr val="000000"/>
                </a:solidFill>
                <a:effectLst/>
              </a:rPr>
              <a:t>(5) Hedeflere ulaşılamaması riski halinde planlar hedeflere ulaşılmasını sağlayacak şekilde güncellenerek Bakanlığın onayına sunulur.</a:t>
            </a:r>
          </a:p>
          <a:p>
            <a:endParaRPr lang="tr-TR" dirty="0"/>
          </a:p>
        </p:txBody>
      </p:sp>
      <p:pic>
        <p:nvPicPr>
          <p:cNvPr id="3" name="Resim 2">
            <a:extLst>
              <a:ext uri="{FF2B5EF4-FFF2-40B4-BE49-F238E27FC236}">
                <a16:creationId xmlns:a16="http://schemas.microsoft.com/office/drawing/2014/main" id="{209167D0-F12B-C886-8B6F-F4EEE7ECAEA3}"/>
              </a:ext>
            </a:extLst>
          </p:cNvPr>
          <p:cNvPicPr>
            <a:picLocks noChangeAspect="1"/>
          </p:cNvPicPr>
          <p:nvPr/>
        </p:nvPicPr>
        <p:blipFill>
          <a:blip r:embed="rId3"/>
          <a:stretch>
            <a:fillRect/>
          </a:stretch>
        </p:blipFill>
        <p:spPr>
          <a:xfrm>
            <a:off x="0" y="38644"/>
            <a:ext cx="1430767" cy="856445"/>
          </a:xfrm>
          <a:prstGeom prst="rect">
            <a:avLst/>
          </a:prstGeom>
        </p:spPr>
      </p:pic>
      <p:pic>
        <p:nvPicPr>
          <p:cNvPr id="4" name="Resim 3">
            <a:extLst>
              <a:ext uri="{FF2B5EF4-FFF2-40B4-BE49-F238E27FC236}">
                <a16:creationId xmlns:a16="http://schemas.microsoft.com/office/drawing/2014/main" id="{66D5D812-86EC-28B7-FE52-B364A0AA165D}"/>
              </a:ext>
            </a:extLst>
          </p:cNvPr>
          <p:cNvPicPr>
            <a:picLocks noChangeAspect="1"/>
          </p:cNvPicPr>
          <p:nvPr/>
        </p:nvPicPr>
        <p:blipFill>
          <a:blip r:embed="rId4"/>
          <a:stretch>
            <a:fillRect/>
          </a:stretch>
        </p:blipFill>
        <p:spPr>
          <a:xfrm>
            <a:off x="10531736" y="0"/>
            <a:ext cx="1660264" cy="1319114"/>
          </a:xfrm>
          <a:prstGeom prst="rect">
            <a:avLst/>
          </a:prstGeom>
        </p:spPr>
      </p:pic>
    </p:spTree>
    <p:extLst>
      <p:ext uri="{BB962C8B-B14F-4D97-AF65-F5344CB8AC3E}">
        <p14:creationId xmlns:p14="http://schemas.microsoft.com/office/powerpoint/2010/main" val="39408800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aşlık 6">
            <a:extLst>
              <a:ext uri="{FF2B5EF4-FFF2-40B4-BE49-F238E27FC236}">
                <a16:creationId xmlns:a16="http://schemas.microsoft.com/office/drawing/2014/main" id="{ECA39F60-5F41-48EB-83FA-817CE12AFC57}"/>
              </a:ext>
            </a:extLst>
          </p:cNvPr>
          <p:cNvSpPr>
            <a:spLocks noGrp="1"/>
          </p:cNvSpPr>
          <p:nvPr>
            <p:ph type="title"/>
          </p:nvPr>
        </p:nvSpPr>
        <p:spPr>
          <a:xfrm>
            <a:off x="612228" y="1028399"/>
            <a:ext cx="10515600" cy="787743"/>
          </a:xfrm>
        </p:spPr>
        <p:txBody>
          <a:bodyPr>
            <a:normAutofit/>
          </a:bodyPr>
          <a:lstStyle/>
          <a:p>
            <a:r>
              <a:rPr lang="tr-TR" sz="2400" b="1" dirty="0">
                <a:latin typeface="+mn-lt"/>
              </a:rPr>
              <a:t>Su Verimliliği Yönetmeliği</a:t>
            </a:r>
            <a:br>
              <a:rPr lang="tr-TR" sz="2400" b="1" dirty="0">
                <a:latin typeface="+mn-lt"/>
              </a:rPr>
            </a:br>
            <a:r>
              <a:rPr lang="tr-TR" sz="2400" b="1" dirty="0">
                <a:latin typeface="+mn-lt"/>
              </a:rPr>
              <a:t>R.G. Tarihi: 27.12.2024, R.G. Sayısı: 32765</a:t>
            </a:r>
          </a:p>
        </p:txBody>
      </p:sp>
      <p:pic>
        <p:nvPicPr>
          <p:cNvPr id="9" name="İçerik Yer Tutucusu 8">
            <a:extLst>
              <a:ext uri="{FF2B5EF4-FFF2-40B4-BE49-F238E27FC236}">
                <a16:creationId xmlns:a16="http://schemas.microsoft.com/office/drawing/2014/main" id="{403DDB00-92B2-48CD-B5A2-26EF10D33F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Metin kutusu 1">
            <a:extLst>
              <a:ext uri="{FF2B5EF4-FFF2-40B4-BE49-F238E27FC236}">
                <a16:creationId xmlns:a16="http://schemas.microsoft.com/office/drawing/2014/main" id="{95FC470B-26F8-4233-8F4F-5CB0EF8B6C88}"/>
              </a:ext>
            </a:extLst>
          </p:cNvPr>
          <p:cNvSpPr txBox="1"/>
          <p:nvPr/>
        </p:nvSpPr>
        <p:spPr>
          <a:xfrm>
            <a:off x="612228" y="1913445"/>
            <a:ext cx="10804634" cy="3139321"/>
          </a:xfrm>
          <a:prstGeom prst="rect">
            <a:avLst/>
          </a:prstGeom>
          <a:noFill/>
        </p:spPr>
        <p:txBody>
          <a:bodyPr wrap="square" rtlCol="0">
            <a:spAutoFit/>
          </a:bodyPr>
          <a:lstStyle/>
          <a:p>
            <a:pPr algn="just"/>
            <a:r>
              <a:rPr lang="tr-TR" sz="2000" b="1" i="0" dirty="0">
                <a:solidFill>
                  <a:srgbClr val="000000"/>
                </a:solidFill>
                <a:effectLst/>
              </a:rPr>
              <a:t>Su verimliliği belgesi</a:t>
            </a:r>
            <a:endParaRPr lang="tr-TR" sz="2000" b="0" i="0" dirty="0">
              <a:solidFill>
                <a:srgbClr val="000000"/>
              </a:solidFill>
              <a:effectLst/>
            </a:endParaRPr>
          </a:p>
          <a:p>
            <a:pPr algn="just"/>
            <a:r>
              <a:rPr lang="tr-TR" sz="2000" b="1" i="0" dirty="0">
                <a:solidFill>
                  <a:srgbClr val="000000"/>
                </a:solidFill>
                <a:effectLst/>
              </a:rPr>
              <a:t>MADDE 7-</a:t>
            </a:r>
            <a:r>
              <a:rPr lang="tr-TR" sz="2000" b="0" i="0" dirty="0">
                <a:solidFill>
                  <a:srgbClr val="000000"/>
                </a:solidFill>
                <a:effectLst/>
              </a:rPr>
              <a:t> </a:t>
            </a:r>
          </a:p>
          <a:p>
            <a:pPr algn="just"/>
            <a:r>
              <a:rPr lang="tr-TR" sz="2000" b="0" i="0" dirty="0">
                <a:solidFill>
                  <a:srgbClr val="000000"/>
                </a:solidFill>
                <a:effectLst/>
              </a:rPr>
              <a:t>(1) Su verimliliği belgesi; mavi, yeşil ve turkuaz olmak üzere üç seviyede düzenlenir.</a:t>
            </a:r>
          </a:p>
          <a:p>
            <a:pPr algn="just"/>
            <a:r>
              <a:rPr lang="tr-TR" sz="2000" b="1" u="sng" dirty="0">
                <a:solidFill>
                  <a:srgbClr val="FF0000"/>
                </a:solidFill>
                <a:effectLst/>
              </a:rPr>
              <a:t>(2) Ek-1 kapsamında yer alanlardan su verimliliği sistemini kuranlara mavi su verimliliği belgesi verilir.</a:t>
            </a:r>
          </a:p>
          <a:p>
            <a:pPr algn="just"/>
            <a:r>
              <a:rPr lang="tr-TR" sz="2000" b="1" i="0" u="sng" dirty="0">
                <a:solidFill>
                  <a:srgbClr val="FF0000"/>
                </a:solidFill>
                <a:effectLst/>
              </a:rPr>
              <a:t>(3) Ek-1 kapsamında su verimliliği sistemini kuranlardan; </a:t>
            </a:r>
            <a:r>
              <a:rPr lang="tr-TR" sz="2000" b="0" i="0" dirty="0">
                <a:solidFill>
                  <a:srgbClr val="000000"/>
                </a:solidFill>
                <a:effectLst/>
              </a:rPr>
              <a:t>büyükşehir ve il belediyeleri ile nüfusu elli binin üzerindeki ilçe belediyeleri en fazla üç yıl, 500 ha üzeri alana sahip sulama tesisleri, 250 oda ve üstü kapasiteli konaklamalı turizm işletmeleri, havalimanları ile üniversite kampüsleri, </a:t>
            </a:r>
            <a:r>
              <a:rPr lang="tr-TR" sz="2000" b="1" i="0" u="sng" dirty="0">
                <a:solidFill>
                  <a:srgbClr val="FF0000"/>
                </a:solidFill>
                <a:effectLst/>
              </a:rPr>
              <a:t>organize sanayi bölgeleri, </a:t>
            </a:r>
            <a:r>
              <a:rPr lang="tr-TR" sz="2000" b="0" i="0" dirty="0">
                <a:solidFill>
                  <a:srgbClr val="000000"/>
                </a:solidFill>
                <a:effectLst/>
              </a:rPr>
              <a:t>serbest bölge, endüstri bölgeleri ve </a:t>
            </a:r>
            <a:r>
              <a:rPr lang="tr-TR" sz="2000" b="1" i="0" u="sng" dirty="0">
                <a:solidFill>
                  <a:srgbClr val="FF0000"/>
                </a:solidFill>
                <a:effectLst/>
              </a:rPr>
              <a:t>Ek-2’de yer alan NACE kodu bazında faaliyetler en fazla beş yıl içinde yeşil su verimliliği belgesi için başvuru yapmakla yükümlüdür.</a:t>
            </a:r>
          </a:p>
          <a:p>
            <a:endParaRPr lang="tr-TR" dirty="0"/>
          </a:p>
        </p:txBody>
      </p:sp>
      <p:sp>
        <p:nvSpPr>
          <p:cNvPr id="11" name="Metin kutusu 10">
            <a:extLst>
              <a:ext uri="{FF2B5EF4-FFF2-40B4-BE49-F238E27FC236}">
                <a16:creationId xmlns:a16="http://schemas.microsoft.com/office/drawing/2014/main" id="{DEF37E93-015C-43CA-8119-46188009EECA}"/>
              </a:ext>
            </a:extLst>
          </p:cNvPr>
          <p:cNvSpPr txBox="1"/>
          <p:nvPr/>
        </p:nvSpPr>
        <p:spPr>
          <a:xfrm>
            <a:off x="612228" y="5150069"/>
            <a:ext cx="10959662" cy="646331"/>
          </a:xfrm>
          <a:prstGeom prst="rect">
            <a:avLst/>
          </a:prstGeom>
          <a:noFill/>
        </p:spPr>
        <p:txBody>
          <a:bodyPr wrap="square" rtlCol="0">
            <a:spAutoFit/>
          </a:bodyPr>
          <a:lstStyle/>
          <a:p>
            <a:r>
              <a:rPr lang="tr-TR" i="1" dirty="0">
                <a:solidFill>
                  <a:srgbClr val="FF0000"/>
                </a:solidFill>
              </a:rPr>
              <a:t>Not: İlk başta tüm kuruluşlar Mavi Su Verimliliği Belgesi alacaktır. En fazla 5 yıl içinde yeşil su verimliliği belgesi için başvuru yapılacaktır.</a:t>
            </a:r>
          </a:p>
        </p:txBody>
      </p:sp>
      <p:pic>
        <p:nvPicPr>
          <p:cNvPr id="3" name="Resim 2">
            <a:extLst>
              <a:ext uri="{FF2B5EF4-FFF2-40B4-BE49-F238E27FC236}">
                <a16:creationId xmlns:a16="http://schemas.microsoft.com/office/drawing/2014/main" id="{3CF85B9F-49E5-8BCB-C995-E83BF48F1D8B}"/>
              </a:ext>
            </a:extLst>
          </p:cNvPr>
          <p:cNvPicPr>
            <a:picLocks noChangeAspect="1"/>
          </p:cNvPicPr>
          <p:nvPr/>
        </p:nvPicPr>
        <p:blipFill>
          <a:blip r:embed="rId3"/>
          <a:stretch>
            <a:fillRect/>
          </a:stretch>
        </p:blipFill>
        <p:spPr>
          <a:xfrm>
            <a:off x="0" y="38644"/>
            <a:ext cx="1430767" cy="856445"/>
          </a:xfrm>
          <a:prstGeom prst="rect">
            <a:avLst/>
          </a:prstGeom>
        </p:spPr>
      </p:pic>
      <p:pic>
        <p:nvPicPr>
          <p:cNvPr id="4" name="Resim 3">
            <a:extLst>
              <a:ext uri="{FF2B5EF4-FFF2-40B4-BE49-F238E27FC236}">
                <a16:creationId xmlns:a16="http://schemas.microsoft.com/office/drawing/2014/main" id="{CF2DFC32-A8C4-AA0C-ADE9-81DD38072480}"/>
              </a:ext>
            </a:extLst>
          </p:cNvPr>
          <p:cNvPicPr>
            <a:picLocks noChangeAspect="1"/>
          </p:cNvPicPr>
          <p:nvPr/>
        </p:nvPicPr>
        <p:blipFill>
          <a:blip r:embed="rId4"/>
          <a:stretch>
            <a:fillRect/>
          </a:stretch>
        </p:blipFill>
        <p:spPr>
          <a:xfrm>
            <a:off x="10531736" y="0"/>
            <a:ext cx="1660264" cy="1319114"/>
          </a:xfrm>
          <a:prstGeom prst="rect">
            <a:avLst/>
          </a:prstGeom>
        </p:spPr>
      </p:pic>
    </p:spTree>
    <p:extLst>
      <p:ext uri="{BB962C8B-B14F-4D97-AF65-F5344CB8AC3E}">
        <p14:creationId xmlns:p14="http://schemas.microsoft.com/office/powerpoint/2010/main" val="5272414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aşlık 6">
            <a:extLst>
              <a:ext uri="{FF2B5EF4-FFF2-40B4-BE49-F238E27FC236}">
                <a16:creationId xmlns:a16="http://schemas.microsoft.com/office/drawing/2014/main" id="{704932B5-F07B-41EF-89EE-CD5486DD3215}"/>
              </a:ext>
            </a:extLst>
          </p:cNvPr>
          <p:cNvSpPr>
            <a:spLocks noGrp="1"/>
          </p:cNvSpPr>
          <p:nvPr>
            <p:ph type="title"/>
          </p:nvPr>
        </p:nvSpPr>
        <p:spPr>
          <a:xfrm>
            <a:off x="586940" y="1455885"/>
            <a:ext cx="10515600" cy="787743"/>
          </a:xfrm>
        </p:spPr>
        <p:txBody>
          <a:bodyPr>
            <a:normAutofit/>
          </a:bodyPr>
          <a:lstStyle/>
          <a:p>
            <a:r>
              <a:rPr lang="tr-TR" sz="2400" b="1" dirty="0">
                <a:latin typeface="+mn-lt"/>
              </a:rPr>
              <a:t>Su Verimliliği Yönetmeliği</a:t>
            </a:r>
            <a:br>
              <a:rPr lang="tr-TR" sz="2400" b="1" dirty="0">
                <a:latin typeface="+mn-lt"/>
              </a:rPr>
            </a:br>
            <a:r>
              <a:rPr lang="tr-TR" sz="2400" b="1" dirty="0">
                <a:latin typeface="+mn-lt"/>
              </a:rPr>
              <a:t>R.G. Tarihi: 27.12.2024, R.G. Sayısı: 32765</a:t>
            </a:r>
          </a:p>
        </p:txBody>
      </p:sp>
      <p:pic>
        <p:nvPicPr>
          <p:cNvPr id="9" name="İçerik Yer Tutucusu 8">
            <a:extLst>
              <a:ext uri="{FF2B5EF4-FFF2-40B4-BE49-F238E27FC236}">
                <a16:creationId xmlns:a16="http://schemas.microsoft.com/office/drawing/2014/main" id="{403DDB00-92B2-48CD-B5A2-26EF10D33F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Metin kutusu 1">
            <a:extLst>
              <a:ext uri="{FF2B5EF4-FFF2-40B4-BE49-F238E27FC236}">
                <a16:creationId xmlns:a16="http://schemas.microsoft.com/office/drawing/2014/main" id="{95FC470B-26F8-4233-8F4F-5CB0EF8B6C88}"/>
              </a:ext>
            </a:extLst>
          </p:cNvPr>
          <p:cNvSpPr txBox="1"/>
          <p:nvPr/>
        </p:nvSpPr>
        <p:spPr>
          <a:xfrm>
            <a:off x="693683" y="2507219"/>
            <a:ext cx="10804634" cy="3693319"/>
          </a:xfrm>
          <a:prstGeom prst="rect">
            <a:avLst/>
          </a:prstGeom>
          <a:noFill/>
        </p:spPr>
        <p:txBody>
          <a:bodyPr wrap="square" rtlCol="0">
            <a:spAutoFit/>
          </a:bodyPr>
          <a:lstStyle/>
          <a:p>
            <a:pPr algn="just"/>
            <a:r>
              <a:rPr lang="tr-TR" sz="1800" b="1" i="0" dirty="0">
                <a:solidFill>
                  <a:srgbClr val="000000"/>
                </a:solidFill>
                <a:effectLst/>
                <a:latin typeface="inherit"/>
              </a:rPr>
              <a:t>Su verimliliği belgesi</a:t>
            </a:r>
            <a:endParaRPr lang="tr-TR" b="0" i="0" dirty="0">
              <a:solidFill>
                <a:srgbClr val="000000"/>
              </a:solidFill>
              <a:effectLst/>
              <a:latin typeface="Times New Roman" panose="02020603050405020304" pitchFamily="18" charset="0"/>
            </a:endParaRPr>
          </a:p>
          <a:p>
            <a:pPr algn="just"/>
            <a:r>
              <a:rPr lang="tr-TR" sz="1800" b="1" i="0" dirty="0">
                <a:solidFill>
                  <a:srgbClr val="000000"/>
                </a:solidFill>
                <a:effectLst/>
                <a:latin typeface="inherit"/>
              </a:rPr>
              <a:t>MADDE 7-</a:t>
            </a:r>
            <a:r>
              <a:rPr lang="tr-TR" b="0" i="0" dirty="0">
                <a:solidFill>
                  <a:srgbClr val="000000"/>
                </a:solidFill>
                <a:effectLst/>
                <a:latin typeface="Times New Roman" panose="02020603050405020304" pitchFamily="18" charset="0"/>
              </a:rPr>
              <a:t>  </a:t>
            </a:r>
          </a:p>
          <a:p>
            <a:pPr algn="just"/>
            <a:endParaRPr lang="tr-TR" b="0" i="0" dirty="0">
              <a:solidFill>
                <a:srgbClr val="000000"/>
              </a:solidFill>
              <a:effectLst/>
            </a:endParaRPr>
          </a:p>
          <a:p>
            <a:pPr algn="just"/>
            <a:r>
              <a:rPr lang="tr-TR" b="0" i="0" dirty="0">
                <a:solidFill>
                  <a:srgbClr val="000000"/>
                </a:solidFill>
                <a:effectLst/>
              </a:rPr>
              <a:t>(4) </a:t>
            </a:r>
            <a:r>
              <a:rPr lang="tr-TR" b="0" i="0" dirty="0">
                <a:solidFill>
                  <a:srgbClr val="FF0000"/>
                </a:solidFill>
                <a:effectLst/>
              </a:rPr>
              <a:t>Ek-2’de yer alan NACE kodu bazında faaliyet gösteren endüstriyel tesisler, organize sanayi bölgeleri</a:t>
            </a:r>
            <a:r>
              <a:rPr lang="tr-TR" b="0" i="0" dirty="0">
                <a:solidFill>
                  <a:srgbClr val="000000"/>
                </a:solidFill>
                <a:effectLst/>
              </a:rPr>
              <a:t>, serbest bölge ve endüstri bölgeleri </a:t>
            </a:r>
            <a:r>
              <a:rPr lang="tr-TR" b="0" i="0" dirty="0">
                <a:solidFill>
                  <a:srgbClr val="FF0000"/>
                </a:solidFill>
                <a:effectLst/>
              </a:rPr>
              <a:t>su verimliliği sistem kurulumu aşamasında yeşil su verimliliği belgesi kriterlerini sağlamaları için gerekli planlamaları içeren iş </a:t>
            </a:r>
            <a:r>
              <a:rPr lang="tr-TR" b="0" i="0" dirty="0" err="1">
                <a:solidFill>
                  <a:srgbClr val="FF0000"/>
                </a:solidFill>
                <a:effectLst/>
              </a:rPr>
              <a:t>termin</a:t>
            </a:r>
            <a:r>
              <a:rPr lang="tr-TR" b="0" i="0" dirty="0">
                <a:solidFill>
                  <a:srgbClr val="FF0000"/>
                </a:solidFill>
                <a:effectLst/>
              </a:rPr>
              <a:t> planlarını Bakanlığa sunarlar. Bakanlığın uygun görüşü ile yeşil su verimliliği belgesi başvuru süresi en fazla yedi yıla uzatılabilir.</a:t>
            </a:r>
          </a:p>
          <a:p>
            <a:pPr algn="just"/>
            <a:endParaRPr lang="tr-TR" b="0" i="0" dirty="0">
              <a:solidFill>
                <a:srgbClr val="FF0000"/>
              </a:solidFill>
              <a:effectLst/>
            </a:endParaRPr>
          </a:p>
          <a:p>
            <a:pPr algn="just"/>
            <a:r>
              <a:rPr lang="tr-TR" b="0" i="0" dirty="0">
                <a:solidFill>
                  <a:srgbClr val="000000"/>
                </a:solidFill>
                <a:effectLst/>
              </a:rPr>
              <a:t>(5) Turkuaz su verimliliği belgesi gönüllük esasına göre alınır.</a:t>
            </a:r>
          </a:p>
          <a:p>
            <a:pPr algn="just"/>
            <a:endParaRPr lang="tr-TR" b="0" i="0" dirty="0">
              <a:solidFill>
                <a:srgbClr val="000000"/>
              </a:solidFill>
              <a:effectLst/>
            </a:endParaRPr>
          </a:p>
          <a:p>
            <a:pPr algn="just"/>
            <a:r>
              <a:rPr lang="tr-TR" b="0" i="0" dirty="0">
                <a:solidFill>
                  <a:srgbClr val="000000"/>
                </a:solidFill>
                <a:effectLst/>
              </a:rPr>
              <a:t>(6) Su verimliliği sistemini kuranlar mavi su verimliliği belgesi için Ek-3, yeşil su verimliliği belgesi için Ek-4 ve turkuaz su verimliliği belgesi için Ek-5’te yer alan kriterleri sağlamakla yükümlüdür.</a:t>
            </a:r>
          </a:p>
          <a:p>
            <a:endParaRPr lang="tr-TR" dirty="0"/>
          </a:p>
        </p:txBody>
      </p:sp>
      <p:pic>
        <p:nvPicPr>
          <p:cNvPr id="3" name="Resim 2">
            <a:extLst>
              <a:ext uri="{FF2B5EF4-FFF2-40B4-BE49-F238E27FC236}">
                <a16:creationId xmlns:a16="http://schemas.microsoft.com/office/drawing/2014/main" id="{6BF567EA-3D2E-4201-2687-519B7D749D95}"/>
              </a:ext>
            </a:extLst>
          </p:cNvPr>
          <p:cNvPicPr>
            <a:picLocks noChangeAspect="1"/>
          </p:cNvPicPr>
          <p:nvPr/>
        </p:nvPicPr>
        <p:blipFill>
          <a:blip r:embed="rId3"/>
          <a:stretch>
            <a:fillRect/>
          </a:stretch>
        </p:blipFill>
        <p:spPr>
          <a:xfrm>
            <a:off x="0" y="38644"/>
            <a:ext cx="1430767" cy="856445"/>
          </a:xfrm>
          <a:prstGeom prst="rect">
            <a:avLst/>
          </a:prstGeom>
        </p:spPr>
      </p:pic>
      <p:pic>
        <p:nvPicPr>
          <p:cNvPr id="4" name="Resim 3">
            <a:extLst>
              <a:ext uri="{FF2B5EF4-FFF2-40B4-BE49-F238E27FC236}">
                <a16:creationId xmlns:a16="http://schemas.microsoft.com/office/drawing/2014/main" id="{FE1C6C4F-5D0C-C3A6-299A-25E1BFAB050F}"/>
              </a:ext>
            </a:extLst>
          </p:cNvPr>
          <p:cNvPicPr>
            <a:picLocks noChangeAspect="1"/>
          </p:cNvPicPr>
          <p:nvPr/>
        </p:nvPicPr>
        <p:blipFill>
          <a:blip r:embed="rId4"/>
          <a:stretch>
            <a:fillRect/>
          </a:stretch>
        </p:blipFill>
        <p:spPr>
          <a:xfrm>
            <a:off x="10531736" y="0"/>
            <a:ext cx="1660264" cy="1319114"/>
          </a:xfrm>
          <a:prstGeom prst="rect">
            <a:avLst/>
          </a:prstGeom>
        </p:spPr>
      </p:pic>
    </p:spTree>
    <p:extLst>
      <p:ext uri="{BB962C8B-B14F-4D97-AF65-F5344CB8AC3E}">
        <p14:creationId xmlns:p14="http://schemas.microsoft.com/office/powerpoint/2010/main" val="2110135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Başlık 6">
            <a:extLst>
              <a:ext uri="{FF2B5EF4-FFF2-40B4-BE49-F238E27FC236}">
                <a16:creationId xmlns:a16="http://schemas.microsoft.com/office/drawing/2014/main" id="{8876BCD5-9CED-4819-9913-27B6BE68DD51}"/>
              </a:ext>
            </a:extLst>
          </p:cNvPr>
          <p:cNvSpPr>
            <a:spLocks noGrp="1"/>
          </p:cNvSpPr>
          <p:nvPr>
            <p:ph type="title"/>
          </p:nvPr>
        </p:nvSpPr>
        <p:spPr>
          <a:xfrm>
            <a:off x="220102" y="1206264"/>
            <a:ext cx="10515600" cy="787743"/>
          </a:xfrm>
        </p:spPr>
        <p:txBody>
          <a:bodyPr>
            <a:normAutofit/>
          </a:bodyPr>
          <a:lstStyle/>
          <a:p>
            <a:r>
              <a:rPr lang="tr-TR" sz="2400" b="1" dirty="0">
                <a:latin typeface="+mn-lt"/>
              </a:rPr>
              <a:t>Su Verimliliği Yönetmeliği</a:t>
            </a:r>
            <a:br>
              <a:rPr lang="tr-TR" sz="2400" b="1" dirty="0">
                <a:latin typeface="+mn-lt"/>
              </a:rPr>
            </a:br>
            <a:r>
              <a:rPr lang="tr-TR" sz="2400" b="1" dirty="0">
                <a:latin typeface="+mn-lt"/>
              </a:rPr>
              <a:t>R.G. Tarihi: 27.12.2024, R.G. Sayısı: 32765</a:t>
            </a:r>
          </a:p>
        </p:txBody>
      </p:sp>
      <p:pic>
        <p:nvPicPr>
          <p:cNvPr id="9" name="İçerik Yer Tutucusu 8">
            <a:extLst>
              <a:ext uri="{FF2B5EF4-FFF2-40B4-BE49-F238E27FC236}">
                <a16:creationId xmlns:a16="http://schemas.microsoft.com/office/drawing/2014/main" id="{403DDB00-92B2-48CD-B5A2-26EF10D33F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Metin kutusu 3">
            <a:extLst>
              <a:ext uri="{FF2B5EF4-FFF2-40B4-BE49-F238E27FC236}">
                <a16:creationId xmlns:a16="http://schemas.microsoft.com/office/drawing/2014/main" id="{FDED174C-BBAF-494A-B974-B859DE14F55D}"/>
              </a:ext>
            </a:extLst>
          </p:cNvPr>
          <p:cNvSpPr txBox="1"/>
          <p:nvPr/>
        </p:nvSpPr>
        <p:spPr>
          <a:xfrm>
            <a:off x="1702671" y="2084402"/>
            <a:ext cx="5654567" cy="369332"/>
          </a:xfrm>
          <a:prstGeom prst="rect">
            <a:avLst/>
          </a:prstGeom>
          <a:solidFill>
            <a:schemeClr val="accent1">
              <a:lumMod val="20000"/>
              <a:lumOff val="80000"/>
            </a:schemeClr>
          </a:solidFill>
        </p:spPr>
        <p:txBody>
          <a:bodyPr wrap="square" rtlCol="0">
            <a:spAutoFit/>
          </a:bodyPr>
          <a:lstStyle/>
          <a:p>
            <a:r>
              <a:rPr lang="tr-TR" b="1" dirty="0"/>
              <a:t>Mavi Su Verimliliği Belgesi Değerlendirme Kriterleri (Ek-3)</a:t>
            </a:r>
          </a:p>
        </p:txBody>
      </p:sp>
      <p:graphicFrame>
        <p:nvGraphicFramePr>
          <p:cNvPr id="8" name="Diyagram 7">
            <a:extLst>
              <a:ext uri="{FF2B5EF4-FFF2-40B4-BE49-F238E27FC236}">
                <a16:creationId xmlns:a16="http://schemas.microsoft.com/office/drawing/2014/main" id="{B51F7813-083C-415C-A734-91C7E21BAAAC}"/>
              </a:ext>
            </a:extLst>
          </p:cNvPr>
          <p:cNvGraphicFramePr/>
          <p:nvPr>
            <p:extLst>
              <p:ext uri="{D42A27DB-BD31-4B8C-83A1-F6EECF244321}">
                <p14:modId xmlns:p14="http://schemas.microsoft.com/office/powerpoint/2010/main" val="2097720553"/>
              </p:ext>
            </p:extLst>
          </p:nvPr>
        </p:nvGraphicFramePr>
        <p:xfrm>
          <a:off x="1634351" y="2653084"/>
          <a:ext cx="9636255" cy="3760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Metin kutusu 4">
            <a:extLst>
              <a:ext uri="{FF2B5EF4-FFF2-40B4-BE49-F238E27FC236}">
                <a16:creationId xmlns:a16="http://schemas.microsoft.com/office/drawing/2014/main" id="{88929F0A-2747-4C0F-BBDE-3B3A11DA6BED}"/>
              </a:ext>
            </a:extLst>
          </p:cNvPr>
          <p:cNvSpPr txBox="1"/>
          <p:nvPr/>
        </p:nvSpPr>
        <p:spPr>
          <a:xfrm>
            <a:off x="1765736" y="2764665"/>
            <a:ext cx="325821" cy="369332"/>
          </a:xfrm>
          <a:prstGeom prst="rect">
            <a:avLst/>
          </a:prstGeom>
          <a:noFill/>
        </p:spPr>
        <p:txBody>
          <a:bodyPr wrap="square" rtlCol="0">
            <a:spAutoFit/>
          </a:bodyPr>
          <a:lstStyle/>
          <a:p>
            <a:r>
              <a:rPr lang="tr-TR" b="1" dirty="0"/>
              <a:t>1</a:t>
            </a:r>
          </a:p>
        </p:txBody>
      </p:sp>
      <p:sp>
        <p:nvSpPr>
          <p:cNvPr id="10" name="Metin kutusu 9">
            <a:extLst>
              <a:ext uri="{FF2B5EF4-FFF2-40B4-BE49-F238E27FC236}">
                <a16:creationId xmlns:a16="http://schemas.microsoft.com/office/drawing/2014/main" id="{E0E392D6-C38F-44EE-828F-9C0DAAA106FF}"/>
              </a:ext>
            </a:extLst>
          </p:cNvPr>
          <p:cNvSpPr txBox="1"/>
          <p:nvPr/>
        </p:nvSpPr>
        <p:spPr>
          <a:xfrm>
            <a:off x="2035074" y="3311591"/>
            <a:ext cx="325821" cy="369332"/>
          </a:xfrm>
          <a:prstGeom prst="rect">
            <a:avLst/>
          </a:prstGeom>
          <a:noFill/>
        </p:spPr>
        <p:txBody>
          <a:bodyPr wrap="square" rtlCol="0">
            <a:spAutoFit/>
          </a:bodyPr>
          <a:lstStyle/>
          <a:p>
            <a:r>
              <a:rPr lang="tr-TR" b="1" dirty="0"/>
              <a:t>2</a:t>
            </a:r>
          </a:p>
        </p:txBody>
      </p:sp>
      <p:sp>
        <p:nvSpPr>
          <p:cNvPr id="11" name="Metin kutusu 10">
            <a:extLst>
              <a:ext uri="{FF2B5EF4-FFF2-40B4-BE49-F238E27FC236}">
                <a16:creationId xmlns:a16="http://schemas.microsoft.com/office/drawing/2014/main" id="{4B081B2F-7891-408C-A76D-6C9D7C882FD1}"/>
              </a:ext>
            </a:extLst>
          </p:cNvPr>
          <p:cNvSpPr txBox="1"/>
          <p:nvPr/>
        </p:nvSpPr>
        <p:spPr>
          <a:xfrm>
            <a:off x="2246599" y="3848145"/>
            <a:ext cx="325821" cy="369332"/>
          </a:xfrm>
          <a:prstGeom prst="rect">
            <a:avLst/>
          </a:prstGeom>
          <a:noFill/>
        </p:spPr>
        <p:txBody>
          <a:bodyPr wrap="square" rtlCol="0">
            <a:spAutoFit/>
          </a:bodyPr>
          <a:lstStyle/>
          <a:p>
            <a:r>
              <a:rPr lang="tr-TR" b="1" dirty="0"/>
              <a:t>3</a:t>
            </a:r>
          </a:p>
        </p:txBody>
      </p:sp>
      <p:sp>
        <p:nvSpPr>
          <p:cNvPr id="12" name="Metin kutusu 11">
            <a:extLst>
              <a:ext uri="{FF2B5EF4-FFF2-40B4-BE49-F238E27FC236}">
                <a16:creationId xmlns:a16="http://schemas.microsoft.com/office/drawing/2014/main" id="{C29BF722-A47E-4DDF-AC7C-8A4BD1AE3F50}"/>
              </a:ext>
            </a:extLst>
          </p:cNvPr>
          <p:cNvSpPr txBox="1"/>
          <p:nvPr/>
        </p:nvSpPr>
        <p:spPr>
          <a:xfrm>
            <a:off x="2246599" y="4339430"/>
            <a:ext cx="325821" cy="369332"/>
          </a:xfrm>
          <a:prstGeom prst="rect">
            <a:avLst/>
          </a:prstGeom>
          <a:noFill/>
        </p:spPr>
        <p:txBody>
          <a:bodyPr wrap="square" rtlCol="0">
            <a:spAutoFit/>
          </a:bodyPr>
          <a:lstStyle/>
          <a:p>
            <a:r>
              <a:rPr lang="tr-TR" b="1" dirty="0"/>
              <a:t>4</a:t>
            </a:r>
          </a:p>
        </p:txBody>
      </p:sp>
      <p:sp>
        <p:nvSpPr>
          <p:cNvPr id="13" name="Metin kutusu 12">
            <a:extLst>
              <a:ext uri="{FF2B5EF4-FFF2-40B4-BE49-F238E27FC236}">
                <a16:creationId xmlns:a16="http://schemas.microsoft.com/office/drawing/2014/main" id="{3DAA2B5D-54FA-4191-AFFC-7CC3F9F71646}"/>
              </a:ext>
            </a:extLst>
          </p:cNvPr>
          <p:cNvSpPr txBox="1"/>
          <p:nvPr/>
        </p:nvSpPr>
        <p:spPr>
          <a:xfrm>
            <a:off x="2221559" y="4842217"/>
            <a:ext cx="325821" cy="369332"/>
          </a:xfrm>
          <a:prstGeom prst="rect">
            <a:avLst/>
          </a:prstGeom>
          <a:noFill/>
        </p:spPr>
        <p:txBody>
          <a:bodyPr wrap="square" rtlCol="0">
            <a:spAutoFit/>
          </a:bodyPr>
          <a:lstStyle/>
          <a:p>
            <a:r>
              <a:rPr lang="tr-TR" b="1" dirty="0"/>
              <a:t>5</a:t>
            </a:r>
          </a:p>
        </p:txBody>
      </p:sp>
      <p:sp>
        <p:nvSpPr>
          <p:cNvPr id="14" name="Metin kutusu 13">
            <a:extLst>
              <a:ext uri="{FF2B5EF4-FFF2-40B4-BE49-F238E27FC236}">
                <a16:creationId xmlns:a16="http://schemas.microsoft.com/office/drawing/2014/main" id="{CE9AF583-A18F-4FBF-BD66-34F92040CB99}"/>
              </a:ext>
            </a:extLst>
          </p:cNvPr>
          <p:cNvSpPr txBox="1"/>
          <p:nvPr/>
        </p:nvSpPr>
        <p:spPr>
          <a:xfrm>
            <a:off x="2083688" y="5370706"/>
            <a:ext cx="325821" cy="369332"/>
          </a:xfrm>
          <a:prstGeom prst="rect">
            <a:avLst/>
          </a:prstGeom>
          <a:noFill/>
        </p:spPr>
        <p:txBody>
          <a:bodyPr wrap="square" rtlCol="0">
            <a:spAutoFit/>
          </a:bodyPr>
          <a:lstStyle/>
          <a:p>
            <a:r>
              <a:rPr lang="tr-TR" b="1" dirty="0"/>
              <a:t>6</a:t>
            </a:r>
          </a:p>
        </p:txBody>
      </p:sp>
      <p:sp>
        <p:nvSpPr>
          <p:cNvPr id="15" name="Metin kutusu 14">
            <a:extLst>
              <a:ext uri="{FF2B5EF4-FFF2-40B4-BE49-F238E27FC236}">
                <a16:creationId xmlns:a16="http://schemas.microsoft.com/office/drawing/2014/main" id="{D5A957CB-7B07-44EC-8997-40D90C8649B7}"/>
              </a:ext>
            </a:extLst>
          </p:cNvPr>
          <p:cNvSpPr txBox="1"/>
          <p:nvPr/>
        </p:nvSpPr>
        <p:spPr>
          <a:xfrm>
            <a:off x="1757867" y="5892254"/>
            <a:ext cx="325821" cy="369332"/>
          </a:xfrm>
          <a:prstGeom prst="rect">
            <a:avLst/>
          </a:prstGeom>
          <a:noFill/>
        </p:spPr>
        <p:txBody>
          <a:bodyPr wrap="square" rtlCol="0">
            <a:spAutoFit/>
          </a:bodyPr>
          <a:lstStyle/>
          <a:p>
            <a:r>
              <a:rPr lang="tr-TR" b="1" dirty="0"/>
              <a:t>7</a:t>
            </a:r>
          </a:p>
        </p:txBody>
      </p:sp>
      <p:pic>
        <p:nvPicPr>
          <p:cNvPr id="3" name="Resim 2">
            <a:extLst>
              <a:ext uri="{FF2B5EF4-FFF2-40B4-BE49-F238E27FC236}">
                <a16:creationId xmlns:a16="http://schemas.microsoft.com/office/drawing/2014/main" id="{33E99DAD-BFCF-4D9E-BF5D-52DFE358AFD8}"/>
              </a:ext>
            </a:extLst>
          </p:cNvPr>
          <p:cNvPicPr>
            <a:picLocks noChangeAspect="1"/>
          </p:cNvPicPr>
          <p:nvPr/>
        </p:nvPicPr>
        <p:blipFill>
          <a:blip r:embed="rId8"/>
          <a:stretch>
            <a:fillRect/>
          </a:stretch>
        </p:blipFill>
        <p:spPr>
          <a:xfrm>
            <a:off x="10217460" y="1484555"/>
            <a:ext cx="970112" cy="1280110"/>
          </a:xfrm>
          <a:prstGeom prst="rect">
            <a:avLst/>
          </a:prstGeom>
        </p:spPr>
      </p:pic>
      <p:pic>
        <p:nvPicPr>
          <p:cNvPr id="2" name="Resim 1">
            <a:extLst>
              <a:ext uri="{FF2B5EF4-FFF2-40B4-BE49-F238E27FC236}">
                <a16:creationId xmlns:a16="http://schemas.microsoft.com/office/drawing/2014/main" id="{BDA8CC7E-BA0F-A962-7F2B-E70BBEC4CAFB}"/>
              </a:ext>
            </a:extLst>
          </p:cNvPr>
          <p:cNvPicPr>
            <a:picLocks noChangeAspect="1"/>
          </p:cNvPicPr>
          <p:nvPr/>
        </p:nvPicPr>
        <p:blipFill>
          <a:blip r:embed="rId9"/>
          <a:stretch>
            <a:fillRect/>
          </a:stretch>
        </p:blipFill>
        <p:spPr>
          <a:xfrm>
            <a:off x="0" y="38644"/>
            <a:ext cx="1430767" cy="856445"/>
          </a:xfrm>
          <a:prstGeom prst="rect">
            <a:avLst/>
          </a:prstGeom>
        </p:spPr>
      </p:pic>
      <p:pic>
        <p:nvPicPr>
          <p:cNvPr id="6" name="Resim 5">
            <a:extLst>
              <a:ext uri="{FF2B5EF4-FFF2-40B4-BE49-F238E27FC236}">
                <a16:creationId xmlns:a16="http://schemas.microsoft.com/office/drawing/2014/main" id="{35A018DD-B7D7-CC7F-041C-D4C063E70AAD}"/>
              </a:ext>
            </a:extLst>
          </p:cNvPr>
          <p:cNvPicPr>
            <a:picLocks noChangeAspect="1"/>
          </p:cNvPicPr>
          <p:nvPr/>
        </p:nvPicPr>
        <p:blipFill>
          <a:blip r:embed="rId10"/>
          <a:stretch>
            <a:fillRect/>
          </a:stretch>
        </p:blipFill>
        <p:spPr>
          <a:xfrm>
            <a:off x="10531736" y="0"/>
            <a:ext cx="1660264" cy="1319114"/>
          </a:xfrm>
          <a:prstGeom prst="rect">
            <a:avLst/>
          </a:prstGeom>
        </p:spPr>
      </p:pic>
    </p:spTree>
    <p:extLst>
      <p:ext uri="{BB962C8B-B14F-4D97-AF65-F5344CB8AC3E}">
        <p14:creationId xmlns:p14="http://schemas.microsoft.com/office/powerpoint/2010/main" val="20144163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Başlık 6">
            <a:extLst>
              <a:ext uri="{FF2B5EF4-FFF2-40B4-BE49-F238E27FC236}">
                <a16:creationId xmlns:a16="http://schemas.microsoft.com/office/drawing/2014/main" id="{8876BCD5-9CED-4819-9913-27B6BE68DD51}"/>
              </a:ext>
            </a:extLst>
          </p:cNvPr>
          <p:cNvSpPr>
            <a:spLocks noGrp="1"/>
          </p:cNvSpPr>
          <p:nvPr>
            <p:ph type="title"/>
          </p:nvPr>
        </p:nvSpPr>
        <p:spPr>
          <a:xfrm>
            <a:off x="866825" y="1155008"/>
            <a:ext cx="10515600" cy="787743"/>
          </a:xfrm>
        </p:spPr>
        <p:txBody>
          <a:bodyPr>
            <a:normAutofit/>
          </a:bodyPr>
          <a:lstStyle/>
          <a:p>
            <a:r>
              <a:rPr lang="tr-TR" sz="2400" b="1" dirty="0">
                <a:latin typeface="+mn-lt"/>
              </a:rPr>
              <a:t>Su Verimliliği Yönetmeliği</a:t>
            </a:r>
            <a:br>
              <a:rPr lang="tr-TR" sz="2400" b="1" dirty="0">
                <a:latin typeface="+mn-lt"/>
              </a:rPr>
            </a:br>
            <a:r>
              <a:rPr lang="tr-TR" sz="2400" b="1" dirty="0">
                <a:latin typeface="+mn-lt"/>
              </a:rPr>
              <a:t>R.G. Tarihi: 27.12.2024, R.G. Sayısı: 32765</a:t>
            </a:r>
          </a:p>
        </p:txBody>
      </p:sp>
      <p:pic>
        <p:nvPicPr>
          <p:cNvPr id="9" name="İçerik Yer Tutucusu 8">
            <a:extLst>
              <a:ext uri="{FF2B5EF4-FFF2-40B4-BE49-F238E27FC236}">
                <a16:creationId xmlns:a16="http://schemas.microsoft.com/office/drawing/2014/main" id="{403DDB00-92B2-48CD-B5A2-26EF10D33F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Metin kutusu 3">
            <a:extLst>
              <a:ext uri="{FF2B5EF4-FFF2-40B4-BE49-F238E27FC236}">
                <a16:creationId xmlns:a16="http://schemas.microsoft.com/office/drawing/2014/main" id="{FDED174C-BBAF-494A-B974-B859DE14F55D}"/>
              </a:ext>
            </a:extLst>
          </p:cNvPr>
          <p:cNvSpPr txBox="1"/>
          <p:nvPr/>
        </p:nvSpPr>
        <p:spPr>
          <a:xfrm>
            <a:off x="866825" y="2084449"/>
            <a:ext cx="10799658" cy="369332"/>
          </a:xfrm>
          <a:prstGeom prst="rect">
            <a:avLst/>
          </a:prstGeom>
          <a:solidFill>
            <a:schemeClr val="accent1">
              <a:lumMod val="20000"/>
              <a:lumOff val="80000"/>
            </a:schemeClr>
          </a:solidFill>
        </p:spPr>
        <p:txBody>
          <a:bodyPr wrap="square" rtlCol="0">
            <a:spAutoFit/>
          </a:bodyPr>
          <a:lstStyle/>
          <a:p>
            <a:r>
              <a:rPr lang="tr-TR" b="1" dirty="0"/>
              <a:t>1. ADIM- SU VERİMLİLİĞİ EKİPLERİNİN KURULMASI</a:t>
            </a:r>
          </a:p>
        </p:txBody>
      </p:sp>
      <p:sp>
        <p:nvSpPr>
          <p:cNvPr id="2" name="Metin kutusu 1">
            <a:extLst>
              <a:ext uri="{FF2B5EF4-FFF2-40B4-BE49-F238E27FC236}">
                <a16:creationId xmlns:a16="http://schemas.microsoft.com/office/drawing/2014/main" id="{BA83A9C2-A86F-463C-95E9-A15D8E4B8FB8}"/>
              </a:ext>
            </a:extLst>
          </p:cNvPr>
          <p:cNvSpPr txBox="1"/>
          <p:nvPr/>
        </p:nvSpPr>
        <p:spPr>
          <a:xfrm>
            <a:off x="866825" y="2619487"/>
            <a:ext cx="9154510" cy="1477328"/>
          </a:xfrm>
          <a:prstGeom prst="rect">
            <a:avLst/>
          </a:prstGeom>
          <a:solidFill>
            <a:schemeClr val="accent1">
              <a:lumMod val="40000"/>
              <a:lumOff val="60000"/>
            </a:schemeClr>
          </a:solidFill>
        </p:spPr>
        <p:txBody>
          <a:bodyPr wrap="square" rtlCol="0">
            <a:spAutoFit/>
          </a:bodyPr>
          <a:lstStyle/>
          <a:p>
            <a:r>
              <a:rPr lang="tr-TR" b="1" u="sng" dirty="0"/>
              <a:t>SU VERİMLİLİĞİ EKİBİ:</a:t>
            </a:r>
          </a:p>
          <a:p>
            <a:pPr algn="l"/>
            <a:endParaRPr lang="tr-TR" sz="1800" b="0" i="0" u="none" strike="noStrike" baseline="0" dirty="0">
              <a:solidFill>
                <a:srgbClr val="000000"/>
              </a:solidFill>
              <a:latin typeface="Calibri" panose="020F0502020204030204" pitchFamily="34" charset="0"/>
            </a:endParaRPr>
          </a:p>
          <a:p>
            <a:pPr marL="285750" indent="-285750">
              <a:buFont typeface="Wingdings" panose="05000000000000000000" pitchFamily="2" charset="2"/>
              <a:buChar char="ü"/>
            </a:pPr>
            <a:r>
              <a:rPr lang="tr-TR" sz="1800" b="0" i="0" u="none" strike="noStrike" baseline="0" dirty="0">
                <a:solidFill>
                  <a:srgbClr val="000000"/>
                </a:solidFill>
                <a:latin typeface="Calibri" panose="020F0502020204030204" pitchFamily="34" charset="0"/>
              </a:rPr>
              <a:t>Kurum için takibi koordinasyonu sağlayacak </a:t>
            </a:r>
            <a:r>
              <a:rPr lang="tr-TR" sz="1800" b="1" i="1" u="none" strike="noStrike" baseline="0" dirty="0">
                <a:solidFill>
                  <a:srgbClr val="000000"/>
                </a:solidFill>
                <a:latin typeface="Calibri" panose="020F0502020204030204" pitchFamily="34" charset="0"/>
              </a:rPr>
              <a:t>ekip sorumlusu</a:t>
            </a:r>
            <a:r>
              <a:rPr lang="tr-TR" sz="1800" b="0" i="0" u="none" strike="noStrike" baseline="0" dirty="0">
                <a:solidFill>
                  <a:srgbClr val="000000"/>
                </a:solidFill>
                <a:latin typeface="Calibri" panose="020F0502020204030204" pitchFamily="34" charset="0"/>
              </a:rPr>
              <a:t>,</a:t>
            </a:r>
          </a:p>
          <a:p>
            <a:pPr marL="285750" indent="-285750">
              <a:buFont typeface="Wingdings" panose="05000000000000000000" pitchFamily="2" charset="2"/>
              <a:buChar char="ü"/>
            </a:pPr>
            <a:r>
              <a:rPr lang="tr-TR" sz="1800" b="0" i="0" u="none" strike="noStrike" baseline="0" dirty="0">
                <a:solidFill>
                  <a:srgbClr val="000000"/>
                </a:solidFill>
                <a:latin typeface="Calibri" panose="020F0502020204030204" pitchFamily="34" charset="0"/>
              </a:rPr>
              <a:t>Faaliyetin büyüklüğü ve özelliğine uygun </a:t>
            </a:r>
            <a:r>
              <a:rPr lang="tr-TR" sz="1800" b="1" i="1" u="none" strike="noStrike" baseline="0" dirty="0">
                <a:solidFill>
                  <a:srgbClr val="000000"/>
                </a:solidFill>
                <a:latin typeface="Calibri" panose="020F0502020204030204" pitchFamily="34" charset="0"/>
              </a:rPr>
              <a:t>yeterli sayıda teknik personel </a:t>
            </a:r>
            <a:r>
              <a:rPr lang="tr-TR" sz="1800" b="0" i="0" u="none" strike="noStrike" baseline="0" dirty="0">
                <a:solidFill>
                  <a:srgbClr val="000000"/>
                </a:solidFill>
                <a:latin typeface="Calibri" panose="020F0502020204030204" pitchFamily="34" charset="0"/>
              </a:rPr>
              <a:t>ve</a:t>
            </a:r>
          </a:p>
          <a:p>
            <a:pPr marL="285750" indent="-285750">
              <a:buFont typeface="Wingdings" panose="05000000000000000000" pitchFamily="2" charset="2"/>
              <a:buChar char="ü"/>
            </a:pPr>
            <a:r>
              <a:rPr lang="tr-TR" sz="1800" b="0" i="0" u="none" strike="noStrike" baseline="0" dirty="0">
                <a:solidFill>
                  <a:srgbClr val="000000"/>
                </a:solidFill>
                <a:latin typeface="Calibri" panose="020F0502020204030204" pitchFamily="34" charset="0"/>
              </a:rPr>
              <a:t>Eğitim ve farkındalık çalışmalarını yürüten </a:t>
            </a:r>
            <a:r>
              <a:rPr lang="tr-TR" sz="1800" b="1" i="1" u="none" strike="noStrike" baseline="0" dirty="0">
                <a:solidFill>
                  <a:srgbClr val="000000"/>
                </a:solidFill>
                <a:latin typeface="Calibri" panose="020F0502020204030204" pitchFamily="34" charset="0"/>
              </a:rPr>
              <a:t>eğitim sorumlusundan </a:t>
            </a:r>
            <a:r>
              <a:rPr lang="tr-TR" sz="1800" b="0" i="0" u="none" strike="noStrike" baseline="0" dirty="0">
                <a:solidFill>
                  <a:srgbClr val="000000"/>
                </a:solidFill>
                <a:latin typeface="Calibri" panose="020F0502020204030204" pitchFamily="34" charset="0"/>
              </a:rPr>
              <a:t>oluşur.</a:t>
            </a:r>
          </a:p>
        </p:txBody>
      </p:sp>
      <p:sp>
        <p:nvSpPr>
          <p:cNvPr id="16" name="Metin kutusu 15">
            <a:extLst>
              <a:ext uri="{FF2B5EF4-FFF2-40B4-BE49-F238E27FC236}">
                <a16:creationId xmlns:a16="http://schemas.microsoft.com/office/drawing/2014/main" id="{F20B2983-E199-44EE-8933-50A310444998}"/>
              </a:ext>
            </a:extLst>
          </p:cNvPr>
          <p:cNvSpPr txBox="1"/>
          <p:nvPr/>
        </p:nvSpPr>
        <p:spPr>
          <a:xfrm>
            <a:off x="866825" y="4238513"/>
            <a:ext cx="10799658" cy="2092881"/>
          </a:xfrm>
          <a:prstGeom prst="rect">
            <a:avLst/>
          </a:prstGeom>
          <a:solidFill>
            <a:schemeClr val="accent1">
              <a:lumMod val="40000"/>
              <a:lumOff val="60000"/>
            </a:schemeClr>
          </a:solidFill>
        </p:spPr>
        <p:txBody>
          <a:bodyPr wrap="square" rtlCol="0">
            <a:spAutoFit/>
          </a:bodyPr>
          <a:lstStyle/>
          <a:p>
            <a:r>
              <a:rPr lang="tr-TR" sz="1600" b="1" u="sng" dirty="0"/>
              <a:t>SU VERİMLİLİĞİ EKİBİ:</a:t>
            </a:r>
          </a:p>
          <a:p>
            <a:pPr algn="l"/>
            <a:endParaRPr lang="tr-TR" sz="1600" b="0" i="0" u="none" strike="noStrike" baseline="0" dirty="0">
              <a:solidFill>
                <a:srgbClr val="000000"/>
              </a:solidFill>
              <a:latin typeface="Calibri" panose="020F0502020204030204" pitchFamily="34" charset="0"/>
            </a:endParaRPr>
          </a:p>
          <a:p>
            <a:pPr marL="285750" indent="-285750">
              <a:buFont typeface="Wingdings" panose="05000000000000000000" pitchFamily="2" charset="2"/>
              <a:buChar char="ü"/>
            </a:pPr>
            <a:r>
              <a:rPr lang="tr-TR" sz="1600" b="0" i="0" u="none" strike="noStrike" baseline="0" dirty="0">
                <a:solidFill>
                  <a:srgbClr val="000000"/>
                </a:solidFill>
                <a:latin typeface="Calibri" panose="020F0502020204030204" pitchFamily="34" charset="0"/>
              </a:rPr>
              <a:t>Mevcut durumu belirler.</a:t>
            </a:r>
          </a:p>
          <a:p>
            <a:pPr marL="285750" indent="-285750">
              <a:buFont typeface="Wingdings" panose="05000000000000000000" pitchFamily="2" charset="2"/>
              <a:buChar char="ü"/>
            </a:pPr>
            <a:r>
              <a:rPr lang="tr-TR" sz="1600" b="0" i="0" u="none" strike="noStrike" baseline="0" dirty="0">
                <a:solidFill>
                  <a:srgbClr val="000000"/>
                </a:solidFill>
                <a:latin typeface="Calibri" panose="020F0502020204030204" pitchFamily="34" charset="0"/>
              </a:rPr>
              <a:t>Hedefleri belirler, hedeflerin sağlanması için gerekli planlamayı yapar.</a:t>
            </a:r>
          </a:p>
          <a:p>
            <a:pPr marL="285750" indent="-285750">
              <a:buFont typeface="Wingdings" panose="05000000000000000000" pitchFamily="2" charset="2"/>
              <a:buChar char="ü"/>
            </a:pPr>
            <a:r>
              <a:rPr lang="tr-TR" sz="1600" b="0" i="0" u="none" strike="noStrike" baseline="0" dirty="0">
                <a:solidFill>
                  <a:srgbClr val="000000"/>
                </a:solidFill>
                <a:latin typeface="Calibri" panose="020F0502020204030204" pitchFamily="34" charset="0"/>
              </a:rPr>
              <a:t>Uygulamaları takip eder, su tüketimlerindeki değişimleri izler, yıllık olarak değerlendirir.</a:t>
            </a:r>
          </a:p>
          <a:p>
            <a:pPr marL="285750" indent="-285750">
              <a:buFont typeface="Wingdings" panose="05000000000000000000" pitchFamily="2" charset="2"/>
              <a:buChar char="ü"/>
            </a:pPr>
            <a:r>
              <a:rPr lang="tr-TR" sz="1600" b="0" i="0" u="none" strike="noStrike" baseline="0" dirty="0">
                <a:solidFill>
                  <a:srgbClr val="000000"/>
                </a:solidFill>
                <a:latin typeface="Calibri" panose="020F0502020204030204" pitchFamily="34" charset="0"/>
              </a:rPr>
              <a:t>Eğitim ve farkındalık çalışmalarını organize eder.</a:t>
            </a:r>
          </a:p>
          <a:p>
            <a:pPr marL="285750" indent="-285750">
              <a:buFont typeface="Wingdings" panose="05000000000000000000" pitchFamily="2" charset="2"/>
              <a:buChar char="ü"/>
            </a:pPr>
            <a:r>
              <a:rPr lang="tr-TR" sz="1600" b="0" i="0" u="none" strike="noStrike" baseline="0" dirty="0">
                <a:solidFill>
                  <a:srgbClr val="000000"/>
                </a:solidFill>
                <a:latin typeface="Calibri" panose="020F0502020204030204" pitchFamily="34" charset="0"/>
              </a:rPr>
              <a:t>Hedeflere ulaşılamaması durumunda yapılan planlamaları hedeflere ulaşılmasını sağlayacak şekilde revize eder.</a:t>
            </a:r>
          </a:p>
          <a:p>
            <a:pPr algn="l"/>
            <a:endParaRPr lang="tr-TR" sz="1800" b="0" i="0" u="none" strike="noStrike" baseline="0" dirty="0">
              <a:solidFill>
                <a:srgbClr val="000000"/>
              </a:solidFill>
              <a:latin typeface="Calibri" panose="020F0502020204030204" pitchFamily="34" charset="0"/>
            </a:endParaRPr>
          </a:p>
        </p:txBody>
      </p:sp>
      <p:pic>
        <p:nvPicPr>
          <p:cNvPr id="6" name="Resim 5">
            <a:extLst>
              <a:ext uri="{FF2B5EF4-FFF2-40B4-BE49-F238E27FC236}">
                <a16:creationId xmlns:a16="http://schemas.microsoft.com/office/drawing/2014/main" id="{7CD59506-565A-40A0-946C-65120FF40056}"/>
              </a:ext>
            </a:extLst>
          </p:cNvPr>
          <p:cNvPicPr>
            <a:picLocks noChangeAspect="1"/>
          </p:cNvPicPr>
          <p:nvPr/>
        </p:nvPicPr>
        <p:blipFill>
          <a:blip r:embed="rId3"/>
          <a:stretch>
            <a:fillRect/>
          </a:stretch>
        </p:blipFill>
        <p:spPr>
          <a:xfrm>
            <a:off x="9974696" y="2619487"/>
            <a:ext cx="1691787" cy="1477328"/>
          </a:xfrm>
          <a:prstGeom prst="rect">
            <a:avLst/>
          </a:prstGeom>
        </p:spPr>
      </p:pic>
      <p:pic>
        <p:nvPicPr>
          <p:cNvPr id="3" name="Resim 2">
            <a:extLst>
              <a:ext uri="{FF2B5EF4-FFF2-40B4-BE49-F238E27FC236}">
                <a16:creationId xmlns:a16="http://schemas.microsoft.com/office/drawing/2014/main" id="{AE6E58AD-812C-FE4D-990E-A70DE334E73C}"/>
              </a:ext>
            </a:extLst>
          </p:cNvPr>
          <p:cNvPicPr>
            <a:picLocks noChangeAspect="1"/>
          </p:cNvPicPr>
          <p:nvPr/>
        </p:nvPicPr>
        <p:blipFill>
          <a:blip r:embed="rId4"/>
          <a:stretch>
            <a:fillRect/>
          </a:stretch>
        </p:blipFill>
        <p:spPr>
          <a:xfrm>
            <a:off x="0" y="38644"/>
            <a:ext cx="1430767" cy="856445"/>
          </a:xfrm>
          <a:prstGeom prst="rect">
            <a:avLst/>
          </a:prstGeom>
        </p:spPr>
      </p:pic>
      <p:pic>
        <p:nvPicPr>
          <p:cNvPr id="5" name="Resim 4">
            <a:extLst>
              <a:ext uri="{FF2B5EF4-FFF2-40B4-BE49-F238E27FC236}">
                <a16:creationId xmlns:a16="http://schemas.microsoft.com/office/drawing/2014/main" id="{364C3A70-EF84-841A-A589-1ACC36E608D6}"/>
              </a:ext>
            </a:extLst>
          </p:cNvPr>
          <p:cNvPicPr>
            <a:picLocks noChangeAspect="1"/>
          </p:cNvPicPr>
          <p:nvPr/>
        </p:nvPicPr>
        <p:blipFill>
          <a:blip r:embed="rId5"/>
          <a:stretch>
            <a:fillRect/>
          </a:stretch>
        </p:blipFill>
        <p:spPr>
          <a:xfrm>
            <a:off x="10531736" y="0"/>
            <a:ext cx="1660264" cy="1319114"/>
          </a:xfrm>
          <a:prstGeom prst="rect">
            <a:avLst/>
          </a:prstGeom>
        </p:spPr>
      </p:pic>
    </p:spTree>
    <p:extLst>
      <p:ext uri="{BB962C8B-B14F-4D97-AF65-F5344CB8AC3E}">
        <p14:creationId xmlns:p14="http://schemas.microsoft.com/office/powerpoint/2010/main" val="35848897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48CFB-044A-18AD-8982-D29DADBF1B14}"/>
            </a:ext>
          </a:extLst>
        </p:cNvPr>
        <p:cNvGrpSpPr/>
        <p:nvPr/>
      </p:nvGrpSpPr>
      <p:grpSpPr>
        <a:xfrm>
          <a:off x="0" y="0"/>
          <a:ext cx="0" cy="0"/>
          <a:chOff x="0" y="0"/>
          <a:chExt cx="0" cy="0"/>
        </a:xfrm>
      </p:grpSpPr>
      <p:sp>
        <p:nvSpPr>
          <p:cNvPr id="7" name="Başlık 6">
            <a:extLst>
              <a:ext uri="{FF2B5EF4-FFF2-40B4-BE49-F238E27FC236}">
                <a16:creationId xmlns:a16="http://schemas.microsoft.com/office/drawing/2014/main" id="{51C048FB-CCBD-954B-D066-0D123C369E67}"/>
              </a:ext>
            </a:extLst>
          </p:cNvPr>
          <p:cNvSpPr>
            <a:spLocks noGrp="1"/>
          </p:cNvSpPr>
          <p:nvPr>
            <p:ph type="title"/>
          </p:nvPr>
        </p:nvSpPr>
        <p:spPr>
          <a:xfrm>
            <a:off x="1104900" y="2290206"/>
            <a:ext cx="10515600" cy="1325563"/>
          </a:xfrm>
        </p:spPr>
        <p:txBody>
          <a:bodyPr>
            <a:normAutofit/>
          </a:bodyPr>
          <a:lstStyle/>
          <a:p>
            <a:r>
              <a:rPr lang="tr-TR" sz="3600" b="1" dirty="0"/>
              <a:t>Su Verimliliği Yönetmeliği Bilgilendirme Sunumu</a:t>
            </a:r>
            <a:br>
              <a:rPr lang="tr-TR" b="1" dirty="0"/>
            </a:br>
            <a:endParaRPr lang="tr-TR" dirty="0"/>
          </a:p>
        </p:txBody>
      </p:sp>
      <p:pic>
        <p:nvPicPr>
          <p:cNvPr id="9" name="İçerik Yer Tutucusu 8">
            <a:extLst>
              <a:ext uri="{FF2B5EF4-FFF2-40B4-BE49-F238E27FC236}">
                <a16:creationId xmlns:a16="http://schemas.microsoft.com/office/drawing/2014/main" id="{BA49BCE6-F5B5-E64A-6E3F-506FAFAF7D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240000" cy="6885000"/>
          </a:xfrm>
        </p:spPr>
      </p:pic>
      <p:sp>
        <p:nvSpPr>
          <p:cNvPr id="2" name="Metin kutusu 1">
            <a:extLst>
              <a:ext uri="{FF2B5EF4-FFF2-40B4-BE49-F238E27FC236}">
                <a16:creationId xmlns:a16="http://schemas.microsoft.com/office/drawing/2014/main" id="{DDD91321-9EA3-D7B5-6AF8-D549173A64B7}"/>
              </a:ext>
            </a:extLst>
          </p:cNvPr>
          <p:cNvSpPr txBox="1"/>
          <p:nvPr/>
        </p:nvSpPr>
        <p:spPr>
          <a:xfrm>
            <a:off x="4572000" y="4428647"/>
            <a:ext cx="6947340" cy="1477328"/>
          </a:xfrm>
          <a:prstGeom prst="rect">
            <a:avLst/>
          </a:prstGeom>
          <a:noFill/>
        </p:spPr>
        <p:txBody>
          <a:bodyPr wrap="square" rtlCol="0">
            <a:spAutoFit/>
          </a:bodyPr>
          <a:lstStyle/>
          <a:p>
            <a:r>
              <a:rPr lang="tr-TR" dirty="0"/>
              <a:t>Özge BAYRAK KAĞNICI</a:t>
            </a:r>
          </a:p>
          <a:p>
            <a:r>
              <a:rPr lang="tr-TR" dirty="0"/>
              <a:t>5.06.2026</a:t>
            </a:r>
          </a:p>
          <a:p>
            <a:endParaRPr lang="tr-TR" dirty="0"/>
          </a:p>
          <a:p>
            <a:r>
              <a:rPr lang="tr-TR" sz="3600" dirty="0"/>
              <a:t>okagnici@dosab.org.tr</a:t>
            </a:r>
          </a:p>
        </p:txBody>
      </p:sp>
      <p:pic>
        <p:nvPicPr>
          <p:cNvPr id="3" name="Resim 2">
            <a:extLst>
              <a:ext uri="{FF2B5EF4-FFF2-40B4-BE49-F238E27FC236}">
                <a16:creationId xmlns:a16="http://schemas.microsoft.com/office/drawing/2014/main" id="{06F2139B-5398-A126-D159-8C3D9F7BA41E}"/>
              </a:ext>
            </a:extLst>
          </p:cNvPr>
          <p:cNvPicPr>
            <a:picLocks noChangeAspect="1"/>
          </p:cNvPicPr>
          <p:nvPr/>
        </p:nvPicPr>
        <p:blipFill>
          <a:blip r:embed="rId3"/>
          <a:stretch>
            <a:fillRect/>
          </a:stretch>
        </p:blipFill>
        <p:spPr>
          <a:xfrm>
            <a:off x="-1" y="-1"/>
            <a:ext cx="1430767" cy="856445"/>
          </a:xfrm>
          <a:prstGeom prst="rect">
            <a:avLst/>
          </a:prstGeom>
        </p:spPr>
      </p:pic>
      <p:pic>
        <p:nvPicPr>
          <p:cNvPr id="4" name="Resim 3">
            <a:extLst>
              <a:ext uri="{FF2B5EF4-FFF2-40B4-BE49-F238E27FC236}">
                <a16:creationId xmlns:a16="http://schemas.microsoft.com/office/drawing/2014/main" id="{BE6908B5-19AF-43FA-9AA8-647BEF5E0C9D}"/>
              </a:ext>
            </a:extLst>
          </p:cNvPr>
          <p:cNvPicPr>
            <a:picLocks noChangeAspect="1"/>
          </p:cNvPicPr>
          <p:nvPr/>
        </p:nvPicPr>
        <p:blipFill>
          <a:blip r:embed="rId4"/>
          <a:stretch>
            <a:fillRect/>
          </a:stretch>
        </p:blipFill>
        <p:spPr>
          <a:xfrm>
            <a:off x="10296428" y="0"/>
            <a:ext cx="1895572" cy="1506071"/>
          </a:xfrm>
          <a:prstGeom prst="rect">
            <a:avLst/>
          </a:prstGeom>
        </p:spPr>
      </p:pic>
    </p:spTree>
    <p:extLst>
      <p:ext uri="{BB962C8B-B14F-4D97-AF65-F5344CB8AC3E}">
        <p14:creationId xmlns:p14="http://schemas.microsoft.com/office/powerpoint/2010/main" val="29234780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Başlık 6">
            <a:extLst>
              <a:ext uri="{FF2B5EF4-FFF2-40B4-BE49-F238E27FC236}">
                <a16:creationId xmlns:a16="http://schemas.microsoft.com/office/drawing/2014/main" id="{8876BCD5-9CED-4819-9913-27B6BE68DD51}"/>
              </a:ext>
            </a:extLst>
          </p:cNvPr>
          <p:cNvSpPr>
            <a:spLocks noGrp="1"/>
          </p:cNvSpPr>
          <p:nvPr>
            <p:ph type="title"/>
          </p:nvPr>
        </p:nvSpPr>
        <p:spPr>
          <a:xfrm>
            <a:off x="1931646" y="454357"/>
            <a:ext cx="5555676" cy="787743"/>
          </a:xfrm>
        </p:spPr>
        <p:txBody>
          <a:bodyPr>
            <a:normAutofit/>
          </a:bodyPr>
          <a:lstStyle/>
          <a:p>
            <a:r>
              <a:rPr lang="tr-TR" sz="2400" b="1" dirty="0">
                <a:latin typeface="+mn-lt"/>
              </a:rPr>
              <a:t>Su Verimliliği Yönetmeliği</a:t>
            </a:r>
            <a:br>
              <a:rPr lang="tr-TR" sz="2400" b="1" dirty="0">
                <a:latin typeface="+mn-lt"/>
              </a:rPr>
            </a:br>
            <a:r>
              <a:rPr lang="tr-TR" sz="2400" b="1" dirty="0">
                <a:latin typeface="+mn-lt"/>
              </a:rPr>
              <a:t>R.G. Tarihi: 27.12.2024, R.G. Sayısı: 32765</a:t>
            </a:r>
          </a:p>
        </p:txBody>
      </p:sp>
      <p:pic>
        <p:nvPicPr>
          <p:cNvPr id="9" name="İçerik Yer Tutucusu 8">
            <a:extLst>
              <a:ext uri="{FF2B5EF4-FFF2-40B4-BE49-F238E27FC236}">
                <a16:creationId xmlns:a16="http://schemas.microsoft.com/office/drawing/2014/main" id="{403DDB00-92B2-48CD-B5A2-26EF10D33F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Metin kutusu 3">
            <a:extLst>
              <a:ext uri="{FF2B5EF4-FFF2-40B4-BE49-F238E27FC236}">
                <a16:creationId xmlns:a16="http://schemas.microsoft.com/office/drawing/2014/main" id="{FDED174C-BBAF-494A-B974-B859DE14F55D}"/>
              </a:ext>
            </a:extLst>
          </p:cNvPr>
          <p:cNvSpPr txBox="1"/>
          <p:nvPr/>
        </p:nvSpPr>
        <p:spPr>
          <a:xfrm>
            <a:off x="704193" y="1376520"/>
            <a:ext cx="10962290" cy="369332"/>
          </a:xfrm>
          <a:prstGeom prst="rect">
            <a:avLst/>
          </a:prstGeom>
          <a:solidFill>
            <a:schemeClr val="accent1">
              <a:lumMod val="20000"/>
              <a:lumOff val="80000"/>
            </a:schemeClr>
          </a:solidFill>
        </p:spPr>
        <p:txBody>
          <a:bodyPr wrap="square" rtlCol="0">
            <a:spAutoFit/>
          </a:bodyPr>
          <a:lstStyle/>
          <a:p>
            <a:r>
              <a:rPr lang="tr-TR" b="1" dirty="0"/>
              <a:t>2. ADIM- MEVCUT DURUMUN DEĞERLENDİRİLMESİ</a:t>
            </a:r>
          </a:p>
        </p:txBody>
      </p:sp>
      <p:sp>
        <p:nvSpPr>
          <p:cNvPr id="2" name="Metin kutusu 1">
            <a:extLst>
              <a:ext uri="{FF2B5EF4-FFF2-40B4-BE49-F238E27FC236}">
                <a16:creationId xmlns:a16="http://schemas.microsoft.com/office/drawing/2014/main" id="{BA83A9C2-A86F-463C-95E9-A15D8E4B8FB8}"/>
              </a:ext>
            </a:extLst>
          </p:cNvPr>
          <p:cNvSpPr txBox="1"/>
          <p:nvPr/>
        </p:nvSpPr>
        <p:spPr>
          <a:xfrm>
            <a:off x="704192" y="1951672"/>
            <a:ext cx="8113987" cy="3693319"/>
          </a:xfrm>
          <a:prstGeom prst="rect">
            <a:avLst/>
          </a:prstGeom>
          <a:solidFill>
            <a:schemeClr val="accent1">
              <a:lumMod val="40000"/>
              <a:lumOff val="60000"/>
            </a:schemeClr>
          </a:solidFill>
        </p:spPr>
        <p:txBody>
          <a:bodyPr wrap="square" rtlCol="0">
            <a:spAutoFit/>
          </a:bodyPr>
          <a:lstStyle/>
          <a:p>
            <a:r>
              <a:rPr lang="tr-TR" sz="1800" b="1" i="0" u="sng" strike="noStrike" baseline="0" dirty="0">
                <a:solidFill>
                  <a:srgbClr val="000000"/>
                </a:solidFill>
                <a:latin typeface="Calibri" panose="020F0502020204030204" pitchFamily="34" charset="0"/>
              </a:rPr>
              <a:t>Su verimliliği açısından mevcut durum aşağıdaki çerçevede belirlenerek analiz edilir:</a:t>
            </a:r>
          </a:p>
          <a:p>
            <a:pPr marL="285750" indent="-285750">
              <a:buFont typeface="Wingdings" panose="05000000000000000000" pitchFamily="2" charset="2"/>
              <a:buChar char="ü"/>
            </a:pPr>
            <a:r>
              <a:rPr lang="tr-TR" sz="1800" b="0" i="0" u="none" strike="noStrike" baseline="0" dirty="0">
                <a:solidFill>
                  <a:srgbClr val="000000"/>
                </a:solidFill>
                <a:latin typeface="Calibri" panose="020F0502020204030204" pitchFamily="34" charset="0"/>
              </a:rPr>
              <a:t>Her türlü su kullanımlarının, taleplerinin, sorun, ihtiyaç ve çözüm önerilerinin ortaya koyulması,</a:t>
            </a:r>
          </a:p>
          <a:p>
            <a:pPr marL="285750" indent="-285750">
              <a:buFont typeface="Wingdings" panose="05000000000000000000" pitchFamily="2" charset="2"/>
              <a:buChar char="ü"/>
            </a:pPr>
            <a:r>
              <a:rPr lang="tr-TR" sz="1800" b="0" i="0" u="none" strike="noStrike" baseline="0" dirty="0">
                <a:solidFill>
                  <a:srgbClr val="000000"/>
                </a:solidFill>
                <a:latin typeface="Calibri" panose="020F0502020204030204" pitchFamily="34" charset="0"/>
              </a:rPr>
              <a:t>Su verimliliği tekniklerinin, teknolojilerinin ve diğer uygulamaların kullanımına dair mevcut çalışmaların, gereksinimlerin ve olanakların tespit edilmesi,</a:t>
            </a:r>
          </a:p>
          <a:p>
            <a:pPr marL="285750" indent="-285750">
              <a:buFont typeface="Wingdings" panose="05000000000000000000" pitchFamily="2" charset="2"/>
              <a:buChar char="ü"/>
            </a:pPr>
            <a:r>
              <a:rPr lang="tr-TR" sz="1800" b="0" i="0" u="none" strike="noStrike" baseline="0" dirty="0">
                <a:solidFill>
                  <a:srgbClr val="000000"/>
                </a:solidFill>
                <a:latin typeface="Calibri" panose="020F0502020204030204" pitchFamily="34" charset="0"/>
              </a:rPr>
              <a:t>Kurakçıl peyzaj uygulamalarının ve doğa temelli su verimliliği çözümlerinin değerlendirilmesi,</a:t>
            </a:r>
          </a:p>
          <a:p>
            <a:pPr marL="285750" indent="-285750">
              <a:buFont typeface="Wingdings" panose="05000000000000000000" pitchFamily="2" charset="2"/>
              <a:buChar char="ü"/>
            </a:pPr>
            <a:r>
              <a:rPr lang="tr-TR" sz="1800" b="0" i="0" u="none" strike="noStrike" baseline="0" dirty="0">
                <a:solidFill>
                  <a:srgbClr val="000000"/>
                </a:solidFill>
                <a:latin typeface="Calibri" panose="020F0502020204030204" pitchFamily="34" charset="0"/>
              </a:rPr>
              <a:t>Su verimliliği konusunda mevcut ve geleceğe yönelik eğitim ve farkındalık çalışmalarının değerlendirilmesi,</a:t>
            </a:r>
          </a:p>
          <a:p>
            <a:pPr marL="285750" indent="-285750">
              <a:buFont typeface="Wingdings" panose="05000000000000000000" pitchFamily="2" charset="2"/>
              <a:buChar char="ü"/>
            </a:pPr>
            <a:r>
              <a:rPr lang="tr-TR" sz="1800" b="0" i="0" u="none" strike="noStrike" baseline="0" dirty="0">
                <a:solidFill>
                  <a:srgbClr val="000000"/>
                </a:solidFill>
                <a:latin typeface="Calibri" panose="020F0502020204030204" pitchFamily="34" charset="0"/>
              </a:rPr>
              <a:t>Su verimliliğine yönelik gelecek projeksiyonlarının ortaya koyulması,</a:t>
            </a:r>
          </a:p>
          <a:p>
            <a:pPr marL="285750" indent="-285750">
              <a:buFont typeface="Wingdings" panose="05000000000000000000" pitchFamily="2" charset="2"/>
              <a:buChar char="ü"/>
            </a:pPr>
            <a:r>
              <a:rPr lang="tr-TR" sz="1800" b="0" i="0" u="none" strike="noStrike" baseline="0" dirty="0">
                <a:solidFill>
                  <a:srgbClr val="000000"/>
                </a:solidFill>
                <a:latin typeface="Calibri" panose="020F0502020204030204" pitchFamily="34" charset="0"/>
              </a:rPr>
              <a:t>İhtiyaç duyulan müdahalelerin belirlenmesi,</a:t>
            </a:r>
          </a:p>
          <a:p>
            <a:pPr marL="285750" indent="-285750">
              <a:buFont typeface="Wingdings" panose="05000000000000000000" pitchFamily="2" charset="2"/>
              <a:buChar char="ü"/>
            </a:pPr>
            <a:r>
              <a:rPr lang="tr-TR" sz="1800" b="0" i="0" u="none" strike="noStrike" baseline="0" dirty="0">
                <a:solidFill>
                  <a:srgbClr val="000000"/>
                </a:solidFill>
                <a:latin typeface="Calibri" panose="020F0502020204030204" pitchFamily="34" charset="0"/>
              </a:rPr>
              <a:t>İlgili diğer bilgiler..</a:t>
            </a:r>
          </a:p>
          <a:p>
            <a:endParaRPr lang="tr-TR" sz="1800" b="0" i="0" u="none" strike="noStrike" baseline="0" dirty="0">
              <a:solidFill>
                <a:srgbClr val="000000"/>
              </a:solidFill>
              <a:latin typeface="Calibri" panose="020F0502020204030204" pitchFamily="34" charset="0"/>
            </a:endParaRPr>
          </a:p>
        </p:txBody>
      </p:sp>
      <p:sp>
        <p:nvSpPr>
          <p:cNvPr id="8" name="Metin kutusu 7">
            <a:extLst>
              <a:ext uri="{FF2B5EF4-FFF2-40B4-BE49-F238E27FC236}">
                <a16:creationId xmlns:a16="http://schemas.microsoft.com/office/drawing/2014/main" id="{78A06A35-1176-4124-B819-F7683BA459E5}"/>
              </a:ext>
            </a:extLst>
          </p:cNvPr>
          <p:cNvSpPr txBox="1"/>
          <p:nvPr/>
        </p:nvSpPr>
        <p:spPr>
          <a:xfrm>
            <a:off x="704193" y="5882163"/>
            <a:ext cx="10962290" cy="646331"/>
          </a:xfrm>
          <a:prstGeom prst="rect">
            <a:avLst/>
          </a:prstGeom>
          <a:solidFill>
            <a:schemeClr val="accent1">
              <a:lumMod val="75000"/>
            </a:schemeClr>
          </a:solidFill>
        </p:spPr>
        <p:txBody>
          <a:bodyPr wrap="square" rtlCol="0">
            <a:spAutoFit/>
          </a:bodyPr>
          <a:lstStyle/>
          <a:p>
            <a:r>
              <a:rPr lang="tr-TR" sz="1800" b="0" i="0" u="none" strike="noStrike" baseline="0" dirty="0">
                <a:solidFill>
                  <a:srgbClr val="FFFFFF"/>
                </a:solidFill>
                <a:latin typeface="Calibri" panose="020F0502020204030204" pitchFamily="34" charset="0"/>
              </a:rPr>
              <a:t>Mevcut durum analizi, planlamalarda yer alması gereken hususların ve kaydedilen ilerlemelerin</a:t>
            </a:r>
          </a:p>
          <a:p>
            <a:r>
              <a:rPr lang="tr-TR" sz="1800" b="0" i="0" u="none" strike="noStrike" baseline="0" dirty="0">
                <a:solidFill>
                  <a:srgbClr val="FFFFFF"/>
                </a:solidFill>
                <a:latin typeface="Calibri" panose="020F0502020204030204" pitchFamily="34" charset="0"/>
              </a:rPr>
              <a:t>ölçülebilmesine olanak sağlayacak şekilde hazırlanır.</a:t>
            </a:r>
            <a:endParaRPr lang="tr-TR" b="1" dirty="0"/>
          </a:p>
        </p:txBody>
      </p:sp>
      <p:pic>
        <p:nvPicPr>
          <p:cNvPr id="5" name="Resim 4">
            <a:extLst>
              <a:ext uri="{FF2B5EF4-FFF2-40B4-BE49-F238E27FC236}">
                <a16:creationId xmlns:a16="http://schemas.microsoft.com/office/drawing/2014/main" id="{D3F3FA6D-6FB5-49F5-9AC1-CD09123A9C09}"/>
              </a:ext>
            </a:extLst>
          </p:cNvPr>
          <p:cNvPicPr>
            <a:picLocks noChangeAspect="1"/>
          </p:cNvPicPr>
          <p:nvPr/>
        </p:nvPicPr>
        <p:blipFill>
          <a:blip r:embed="rId3"/>
          <a:stretch>
            <a:fillRect/>
          </a:stretch>
        </p:blipFill>
        <p:spPr>
          <a:xfrm>
            <a:off x="8818179" y="1788439"/>
            <a:ext cx="2848304" cy="4019783"/>
          </a:xfrm>
          <a:prstGeom prst="rect">
            <a:avLst/>
          </a:prstGeom>
        </p:spPr>
      </p:pic>
      <p:pic>
        <p:nvPicPr>
          <p:cNvPr id="3" name="Resim 2">
            <a:extLst>
              <a:ext uri="{FF2B5EF4-FFF2-40B4-BE49-F238E27FC236}">
                <a16:creationId xmlns:a16="http://schemas.microsoft.com/office/drawing/2014/main" id="{3195912E-0CBF-BD01-6BE0-F0D6C3B19B8A}"/>
              </a:ext>
            </a:extLst>
          </p:cNvPr>
          <p:cNvPicPr>
            <a:picLocks noChangeAspect="1"/>
          </p:cNvPicPr>
          <p:nvPr/>
        </p:nvPicPr>
        <p:blipFill>
          <a:blip r:embed="rId4"/>
          <a:stretch>
            <a:fillRect/>
          </a:stretch>
        </p:blipFill>
        <p:spPr>
          <a:xfrm>
            <a:off x="0" y="38644"/>
            <a:ext cx="1430767" cy="856445"/>
          </a:xfrm>
          <a:prstGeom prst="rect">
            <a:avLst/>
          </a:prstGeom>
        </p:spPr>
      </p:pic>
      <p:pic>
        <p:nvPicPr>
          <p:cNvPr id="6" name="Resim 5">
            <a:extLst>
              <a:ext uri="{FF2B5EF4-FFF2-40B4-BE49-F238E27FC236}">
                <a16:creationId xmlns:a16="http://schemas.microsoft.com/office/drawing/2014/main" id="{89FB8EC6-8A36-AD54-9F85-A0E76C287CA5}"/>
              </a:ext>
            </a:extLst>
          </p:cNvPr>
          <p:cNvPicPr>
            <a:picLocks noChangeAspect="1"/>
          </p:cNvPicPr>
          <p:nvPr/>
        </p:nvPicPr>
        <p:blipFill>
          <a:blip r:embed="rId5"/>
          <a:stretch>
            <a:fillRect/>
          </a:stretch>
        </p:blipFill>
        <p:spPr>
          <a:xfrm>
            <a:off x="10531736" y="0"/>
            <a:ext cx="1660264" cy="1319114"/>
          </a:xfrm>
          <a:prstGeom prst="rect">
            <a:avLst/>
          </a:prstGeom>
        </p:spPr>
      </p:pic>
    </p:spTree>
    <p:extLst>
      <p:ext uri="{BB962C8B-B14F-4D97-AF65-F5344CB8AC3E}">
        <p14:creationId xmlns:p14="http://schemas.microsoft.com/office/powerpoint/2010/main" val="32649664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Başlık 6">
            <a:extLst>
              <a:ext uri="{FF2B5EF4-FFF2-40B4-BE49-F238E27FC236}">
                <a16:creationId xmlns:a16="http://schemas.microsoft.com/office/drawing/2014/main" id="{8876BCD5-9CED-4819-9913-27B6BE68DD51}"/>
              </a:ext>
            </a:extLst>
          </p:cNvPr>
          <p:cNvSpPr>
            <a:spLocks noGrp="1"/>
          </p:cNvSpPr>
          <p:nvPr>
            <p:ph type="title"/>
          </p:nvPr>
        </p:nvSpPr>
        <p:spPr>
          <a:xfrm>
            <a:off x="2179072" y="349394"/>
            <a:ext cx="6004033" cy="787743"/>
          </a:xfrm>
        </p:spPr>
        <p:txBody>
          <a:bodyPr>
            <a:normAutofit/>
          </a:bodyPr>
          <a:lstStyle/>
          <a:p>
            <a:r>
              <a:rPr lang="tr-TR" sz="2400" b="1" dirty="0">
                <a:latin typeface="+mn-lt"/>
              </a:rPr>
              <a:t>Su Verimliliği Yönetmeliği</a:t>
            </a:r>
            <a:br>
              <a:rPr lang="tr-TR" sz="2400" b="1" dirty="0">
                <a:latin typeface="+mn-lt"/>
              </a:rPr>
            </a:br>
            <a:r>
              <a:rPr lang="tr-TR" sz="2400" b="1" dirty="0">
                <a:latin typeface="+mn-lt"/>
              </a:rPr>
              <a:t>R.G. Tarihi: 27.12.2024, R.G. Sayısı: 32765</a:t>
            </a:r>
          </a:p>
        </p:txBody>
      </p:sp>
      <p:pic>
        <p:nvPicPr>
          <p:cNvPr id="9" name="İçerik Yer Tutucusu 8">
            <a:extLst>
              <a:ext uri="{FF2B5EF4-FFF2-40B4-BE49-F238E27FC236}">
                <a16:creationId xmlns:a16="http://schemas.microsoft.com/office/drawing/2014/main" id="{403DDB00-92B2-48CD-B5A2-26EF10D33F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Metin kutusu 3">
            <a:extLst>
              <a:ext uri="{FF2B5EF4-FFF2-40B4-BE49-F238E27FC236}">
                <a16:creationId xmlns:a16="http://schemas.microsoft.com/office/drawing/2014/main" id="{FDED174C-BBAF-494A-B974-B859DE14F55D}"/>
              </a:ext>
            </a:extLst>
          </p:cNvPr>
          <p:cNvSpPr txBox="1"/>
          <p:nvPr/>
        </p:nvSpPr>
        <p:spPr>
          <a:xfrm>
            <a:off x="704193" y="1376520"/>
            <a:ext cx="10962290" cy="369332"/>
          </a:xfrm>
          <a:prstGeom prst="rect">
            <a:avLst/>
          </a:prstGeom>
          <a:solidFill>
            <a:schemeClr val="accent1">
              <a:lumMod val="20000"/>
              <a:lumOff val="80000"/>
            </a:schemeClr>
          </a:solidFill>
        </p:spPr>
        <p:txBody>
          <a:bodyPr wrap="square" rtlCol="0">
            <a:spAutoFit/>
          </a:bodyPr>
          <a:lstStyle/>
          <a:p>
            <a:r>
              <a:rPr lang="tr-TR" b="1" dirty="0"/>
              <a:t>2. ADIM- MEVCUT DURUMUN DEĞERLENDİRİLMESİ</a:t>
            </a:r>
          </a:p>
        </p:txBody>
      </p:sp>
      <p:sp>
        <p:nvSpPr>
          <p:cNvPr id="2" name="Metin kutusu 1">
            <a:extLst>
              <a:ext uri="{FF2B5EF4-FFF2-40B4-BE49-F238E27FC236}">
                <a16:creationId xmlns:a16="http://schemas.microsoft.com/office/drawing/2014/main" id="{BA83A9C2-A86F-463C-95E9-A15D8E4B8FB8}"/>
              </a:ext>
            </a:extLst>
          </p:cNvPr>
          <p:cNvSpPr txBox="1"/>
          <p:nvPr/>
        </p:nvSpPr>
        <p:spPr>
          <a:xfrm>
            <a:off x="6547943" y="1985051"/>
            <a:ext cx="4939864" cy="369332"/>
          </a:xfrm>
          <a:prstGeom prst="rect">
            <a:avLst/>
          </a:prstGeom>
          <a:solidFill>
            <a:schemeClr val="accent1">
              <a:lumMod val="40000"/>
              <a:lumOff val="60000"/>
            </a:schemeClr>
          </a:solidFill>
        </p:spPr>
        <p:txBody>
          <a:bodyPr wrap="square" rtlCol="0">
            <a:spAutoFit/>
          </a:bodyPr>
          <a:lstStyle/>
          <a:p>
            <a:r>
              <a:rPr lang="tr-TR" sz="1800" b="0" i="0" u="none" strike="noStrike" baseline="0" dirty="0">
                <a:solidFill>
                  <a:srgbClr val="000000"/>
                </a:solidFill>
                <a:latin typeface="Calibri" panose="020F0502020204030204" pitchFamily="34" charset="0"/>
              </a:rPr>
              <a:t>ENDÜSTRİYEL İŞLETMELER</a:t>
            </a:r>
          </a:p>
        </p:txBody>
      </p:sp>
      <p:sp>
        <p:nvSpPr>
          <p:cNvPr id="8" name="Metin kutusu 7">
            <a:extLst>
              <a:ext uri="{FF2B5EF4-FFF2-40B4-BE49-F238E27FC236}">
                <a16:creationId xmlns:a16="http://schemas.microsoft.com/office/drawing/2014/main" id="{78A06A35-1176-4124-B819-F7683BA459E5}"/>
              </a:ext>
            </a:extLst>
          </p:cNvPr>
          <p:cNvSpPr txBox="1"/>
          <p:nvPr/>
        </p:nvSpPr>
        <p:spPr>
          <a:xfrm>
            <a:off x="6547947" y="2593766"/>
            <a:ext cx="4939864" cy="3416320"/>
          </a:xfrm>
          <a:prstGeom prst="rect">
            <a:avLst/>
          </a:prstGeom>
          <a:solidFill>
            <a:schemeClr val="accent1">
              <a:lumMod val="75000"/>
            </a:schemeClr>
          </a:solidFill>
        </p:spPr>
        <p:txBody>
          <a:bodyPr wrap="square" rtlCol="0">
            <a:spAutoFit/>
          </a:bodyPr>
          <a:lstStyle/>
          <a:p>
            <a:pPr marL="285750" indent="-285750">
              <a:buFont typeface="Arial" panose="020B0604020202020204" pitchFamily="34" charset="0"/>
              <a:buChar char="•"/>
            </a:pPr>
            <a:endParaRPr lang="tr-TR" sz="1800" b="0" i="0" u="none" strike="noStrike" baseline="0" dirty="0">
              <a:solidFill>
                <a:schemeClr val="bg1">
                  <a:lumMod val="95000"/>
                </a:schemeClr>
              </a:solidFill>
              <a:latin typeface="Calibri" panose="020F0502020204030204" pitchFamily="34" charset="0"/>
            </a:endParaRPr>
          </a:p>
          <a:p>
            <a:pPr marL="285750" indent="-285750">
              <a:buFont typeface="Arial" panose="020B0604020202020204" pitchFamily="34" charset="0"/>
              <a:buChar char="•"/>
            </a:pPr>
            <a:r>
              <a:rPr lang="tr-TR" sz="1800" b="0" i="0" u="none" strike="noStrike" baseline="0" dirty="0">
                <a:solidFill>
                  <a:schemeClr val="bg1">
                    <a:lumMod val="95000"/>
                  </a:schemeClr>
                </a:solidFill>
                <a:latin typeface="Calibri" panose="020F0502020204030204" pitchFamily="34" charset="0"/>
              </a:rPr>
              <a:t>Proses akım şeması,</a:t>
            </a:r>
          </a:p>
          <a:p>
            <a:pPr marL="285750" indent="-285750">
              <a:buFont typeface="Arial" panose="020B0604020202020204" pitchFamily="34" charset="0"/>
              <a:buChar char="•"/>
            </a:pPr>
            <a:r>
              <a:rPr lang="tr-TR" sz="1800" b="0" i="0" u="none" strike="noStrike" baseline="0" dirty="0">
                <a:solidFill>
                  <a:schemeClr val="bg1">
                    <a:lumMod val="95000"/>
                  </a:schemeClr>
                </a:solidFill>
                <a:latin typeface="Calibri" panose="020F0502020204030204" pitchFamily="34" charset="0"/>
              </a:rPr>
              <a:t>Yıllık toplam su tüketimi ve </a:t>
            </a:r>
            <a:r>
              <a:rPr lang="tr-TR" sz="1800" b="0" i="0" u="none" strike="noStrike" baseline="0" dirty="0" err="1">
                <a:solidFill>
                  <a:schemeClr val="bg1">
                    <a:lumMod val="95000"/>
                  </a:schemeClr>
                </a:solidFill>
                <a:latin typeface="Calibri" panose="020F0502020204030204" pitchFamily="34" charset="0"/>
              </a:rPr>
              <a:t>atıksu</a:t>
            </a:r>
            <a:r>
              <a:rPr lang="tr-TR" sz="1800" b="0" i="0" u="none" strike="noStrike" baseline="0" dirty="0">
                <a:solidFill>
                  <a:schemeClr val="bg1">
                    <a:lumMod val="95000"/>
                  </a:schemeClr>
                </a:solidFill>
                <a:latin typeface="Calibri" panose="020F0502020204030204" pitchFamily="34" charset="0"/>
              </a:rPr>
              <a:t> miktarları,</a:t>
            </a:r>
          </a:p>
          <a:p>
            <a:pPr marL="285750" indent="-285750">
              <a:buFont typeface="Arial" panose="020B0604020202020204" pitchFamily="34" charset="0"/>
              <a:buChar char="•"/>
            </a:pPr>
            <a:r>
              <a:rPr lang="nn-NO" sz="1800" b="0" i="0" u="none" strike="noStrike" baseline="0" dirty="0">
                <a:solidFill>
                  <a:schemeClr val="bg1">
                    <a:lumMod val="95000"/>
                  </a:schemeClr>
                </a:solidFill>
                <a:latin typeface="Calibri" panose="020F0502020204030204" pitchFamily="34" charset="0"/>
              </a:rPr>
              <a:t>Su kullanım ve atıksu oluşum noktaları,</a:t>
            </a:r>
          </a:p>
          <a:p>
            <a:pPr marL="285750" indent="-285750">
              <a:buFont typeface="Arial" panose="020B0604020202020204" pitchFamily="34" charset="0"/>
              <a:buChar char="•"/>
            </a:pPr>
            <a:r>
              <a:rPr lang="tr-TR" sz="1800" b="0" i="0" u="none" strike="noStrike" baseline="0" dirty="0">
                <a:solidFill>
                  <a:schemeClr val="bg1">
                    <a:lumMod val="95000"/>
                  </a:schemeClr>
                </a:solidFill>
                <a:latin typeface="Calibri" panose="020F0502020204030204" pitchFamily="34" charset="0"/>
              </a:rPr>
              <a:t>Yıllık toplam üretim verileri,</a:t>
            </a:r>
          </a:p>
          <a:p>
            <a:pPr marL="285750" indent="-285750">
              <a:buFont typeface="Arial" panose="020B0604020202020204" pitchFamily="34" charset="0"/>
              <a:buChar char="•"/>
            </a:pPr>
            <a:r>
              <a:rPr lang="tr-TR" sz="1800" b="0" i="0" u="none" strike="noStrike" baseline="0" dirty="0">
                <a:solidFill>
                  <a:schemeClr val="bg1">
                    <a:lumMod val="95000"/>
                  </a:schemeClr>
                </a:solidFill>
                <a:latin typeface="Calibri" panose="020F0502020204030204" pitchFamily="34" charset="0"/>
              </a:rPr>
              <a:t>Spesifik su tüketimi, spesifik </a:t>
            </a:r>
            <a:r>
              <a:rPr lang="tr-TR" sz="1800" b="0" i="0" u="none" strike="noStrike" baseline="0" dirty="0" err="1">
                <a:solidFill>
                  <a:schemeClr val="bg1">
                    <a:lumMod val="95000"/>
                  </a:schemeClr>
                </a:solidFill>
                <a:latin typeface="Calibri" panose="020F0502020204030204" pitchFamily="34" charset="0"/>
              </a:rPr>
              <a:t>atıksu</a:t>
            </a:r>
            <a:r>
              <a:rPr lang="tr-TR" sz="1800" b="0" i="0" u="none" strike="noStrike" baseline="0" dirty="0">
                <a:solidFill>
                  <a:schemeClr val="bg1">
                    <a:lumMod val="95000"/>
                  </a:schemeClr>
                </a:solidFill>
                <a:latin typeface="Calibri" panose="020F0502020204030204" pitchFamily="34" charset="0"/>
              </a:rPr>
              <a:t> miktarları</a:t>
            </a:r>
          </a:p>
          <a:p>
            <a:pPr marL="285750" indent="-285750">
              <a:buFont typeface="Arial" panose="020B0604020202020204" pitchFamily="34" charset="0"/>
              <a:buChar char="•"/>
            </a:pPr>
            <a:r>
              <a:rPr lang="tr-TR" sz="1800" b="0" i="0" u="none" strike="noStrike" baseline="0" dirty="0">
                <a:solidFill>
                  <a:schemeClr val="bg1">
                    <a:lumMod val="95000"/>
                  </a:schemeClr>
                </a:solidFill>
                <a:latin typeface="Calibri" panose="020F0502020204030204" pitchFamily="34" charset="0"/>
              </a:rPr>
              <a:t>Spesifik su kullanımları,</a:t>
            </a:r>
          </a:p>
          <a:p>
            <a:pPr marL="285750" indent="-285750">
              <a:buFont typeface="Arial" panose="020B0604020202020204" pitchFamily="34" charset="0"/>
              <a:buChar char="•"/>
            </a:pPr>
            <a:r>
              <a:rPr lang="tr-TR" sz="1800" b="0" i="0" u="none" strike="noStrike" baseline="0" dirty="0">
                <a:solidFill>
                  <a:schemeClr val="bg1">
                    <a:lumMod val="95000"/>
                  </a:schemeClr>
                </a:solidFill>
                <a:latin typeface="Calibri" panose="020F0502020204030204" pitchFamily="34" charset="0"/>
              </a:rPr>
              <a:t>Birim üretim/ürün başına kullanılan su miktarı,</a:t>
            </a:r>
          </a:p>
          <a:p>
            <a:pPr marL="285750" indent="-285750">
              <a:buFont typeface="Arial" panose="020B0604020202020204" pitchFamily="34" charset="0"/>
              <a:buChar char="•"/>
            </a:pPr>
            <a:r>
              <a:rPr lang="tr-TR" sz="1800" b="0" i="0" u="none" strike="noStrike" baseline="0" dirty="0" err="1">
                <a:solidFill>
                  <a:schemeClr val="bg1">
                    <a:lumMod val="95000"/>
                  </a:schemeClr>
                </a:solidFill>
                <a:latin typeface="Calibri" panose="020F0502020204030204" pitchFamily="34" charset="0"/>
              </a:rPr>
              <a:t>Atıksu</a:t>
            </a:r>
            <a:r>
              <a:rPr lang="tr-TR" sz="1800" b="0" i="0" u="none" strike="noStrike" baseline="0" dirty="0">
                <a:solidFill>
                  <a:schemeClr val="bg1">
                    <a:lumMod val="95000"/>
                  </a:schemeClr>
                </a:solidFill>
                <a:latin typeface="Calibri" panose="020F0502020204030204" pitchFamily="34" charset="0"/>
              </a:rPr>
              <a:t> arıtma tesisine ait veriler</a:t>
            </a:r>
          </a:p>
          <a:p>
            <a:pPr marL="285750" indent="-285750">
              <a:buFont typeface="Arial" panose="020B0604020202020204" pitchFamily="34" charset="0"/>
              <a:buChar char="•"/>
            </a:pPr>
            <a:r>
              <a:rPr lang="tr-TR" sz="1800" b="0" i="0" u="none" strike="noStrike" baseline="0" dirty="0">
                <a:solidFill>
                  <a:schemeClr val="bg1">
                    <a:lumMod val="95000"/>
                  </a:schemeClr>
                </a:solidFill>
                <a:latin typeface="Calibri" panose="020F0502020204030204" pitchFamily="34" charset="0"/>
              </a:rPr>
              <a:t>Yeşil alan ve kurakçıl peyzaj uygulamaları</a:t>
            </a:r>
          </a:p>
          <a:p>
            <a:pPr marL="285750" indent="-285750">
              <a:buFont typeface="Arial" panose="020B0604020202020204" pitchFamily="34" charset="0"/>
              <a:buChar char="•"/>
            </a:pPr>
            <a:r>
              <a:rPr lang="tr-TR" sz="1800" b="0" i="0" u="none" strike="noStrike" baseline="0" dirty="0">
                <a:solidFill>
                  <a:schemeClr val="bg1">
                    <a:lumMod val="95000"/>
                  </a:schemeClr>
                </a:solidFill>
                <a:latin typeface="Calibri" panose="020F0502020204030204" pitchFamily="34" charset="0"/>
              </a:rPr>
              <a:t>İlgili diğer bilgiler</a:t>
            </a:r>
          </a:p>
          <a:p>
            <a:r>
              <a:rPr lang="tr-TR" sz="1800" b="0" i="0" u="none" strike="noStrike" baseline="0" dirty="0">
                <a:solidFill>
                  <a:srgbClr val="000000"/>
                </a:solidFill>
                <a:latin typeface="Calibri" panose="020F0502020204030204" pitchFamily="34" charset="0"/>
              </a:rPr>
              <a:t>	</a:t>
            </a:r>
          </a:p>
        </p:txBody>
      </p:sp>
      <p:sp>
        <p:nvSpPr>
          <p:cNvPr id="10" name="Metin kutusu 9">
            <a:extLst>
              <a:ext uri="{FF2B5EF4-FFF2-40B4-BE49-F238E27FC236}">
                <a16:creationId xmlns:a16="http://schemas.microsoft.com/office/drawing/2014/main" id="{6A44770B-B515-4C70-BC5A-3BC7AF6E2060}"/>
              </a:ext>
            </a:extLst>
          </p:cNvPr>
          <p:cNvSpPr txBox="1"/>
          <p:nvPr/>
        </p:nvSpPr>
        <p:spPr>
          <a:xfrm>
            <a:off x="704192" y="1985051"/>
            <a:ext cx="4939863" cy="369332"/>
          </a:xfrm>
          <a:prstGeom prst="rect">
            <a:avLst/>
          </a:prstGeom>
          <a:solidFill>
            <a:schemeClr val="accent1">
              <a:lumMod val="40000"/>
              <a:lumOff val="60000"/>
            </a:schemeClr>
          </a:solidFill>
        </p:spPr>
        <p:txBody>
          <a:bodyPr wrap="square" rtlCol="0">
            <a:spAutoFit/>
          </a:bodyPr>
          <a:lstStyle/>
          <a:p>
            <a:r>
              <a:rPr lang="tr-TR" sz="1800" b="0" i="0" u="none" strike="noStrike" baseline="0" dirty="0">
                <a:solidFill>
                  <a:srgbClr val="000000"/>
                </a:solidFill>
                <a:latin typeface="Calibri" panose="020F0502020204030204" pitchFamily="34" charset="0"/>
              </a:rPr>
              <a:t>ORGANİZE SANAYİ BÖLGELERİ</a:t>
            </a:r>
          </a:p>
        </p:txBody>
      </p:sp>
      <p:sp>
        <p:nvSpPr>
          <p:cNvPr id="11" name="Metin kutusu 10">
            <a:extLst>
              <a:ext uri="{FF2B5EF4-FFF2-40B4-BE49-F238E27FC236}">
                <a16:creationId xmlns:a16="http://schemas.microsoft.com/office/drawing/2014/main" id="{2DF6C80D-2A18-47E5-A814-3C9CC5BF7293}"/>
              </a:ext>
            </a:extLst>
          </p:cNvPr>
          <p:cNvSpPr txBox="1"/>
          <p:nvPr/>
        </p:nvSpPr>
        <p:spPr>
          <a:xfrm>
            <a:off x="704192" y="2593766"/>
            <a:ext cx="4939863" cy="3416320"/>
          </a:xfrm>
          <a:prstGeom prst="rect">
            <a:avLst/>
          </a:prstGeom>
          <a:solidFill>
            <a:schemeClr val="accent1">
              <a:lumMod val="75000"/>
            </a:schemeClr>
          </a:solidFill>
        </p:spPr>
        <p:txBody>
          <a:bodyPr wrap="square" rtlCol="0">
            <a:spAutoFit/>
          </a:bodyPr>
          <a:lstStyle/>
          <a:p>
            <a:endParaRPr lang="tr-TR" sz="1800" b="0" i="0" u="none" strike="noStrike" baseline="0" dirty="0">
              <a:latin typeface="Calibri" panose="020F0502020204030204" pitchFamily="34" charset="0"/>
            </a:endParaRPr>
          </a:p>
          <a:p>
            <a:endParaRPr lang="tr-TR" sz="1800" b="0" i="0" u="none" strike="noStrike" baseline="0" dirty="0">
              <a:latin typeface="Calibri" panose="020F0502020204030204" pitchFamily="34" charset="0"/>
            </a:endParaRPr>
          </a:p>
          <a:p>
            <a:pPr marL="285750" indent="-285750">
              <a:buFont typeface="Arial" panose="020B0604020202020204" pitchFamily="34" charset="0"/>
              <a:buChar char="•"/>
            </a:pPr>
            <a:r>
              <a:rPr lang="tr-TR" sz="1800" b="0" i="0" u="none" strike="noStrike" baseline="0" dirty="0">
                <a:solidFill>
                  <a:schemeClr val="bg1">
                    <a:lumMod val="95000"/>
                  </a:schemeClr>
                </a:solidFill>
                <a:latin typeface="Calibri" panose="020F0502020204030204" pitchFamily="34" charset="0"/>
              </a:rPr>
              <a:t>Bölge içerisindeki işletmelere ilişkin bilgiler</a:t>
            </a:r>
          </a:p>
          <a:p>
            <a:pPr marL="285750" indent="-285750">
              <a:buFont typeface="Arial" panose="020B0604020202020204" pitchFamily="34" charset="0"/>
              <a:buChar char="•"/>
            </a:pPr>
            <a:r>
              <a:rPr lang="tr-TR" sz="1800" b="0" i="0" u="none" strike="noStrike" baseline="0" dirty="0" err="1">
                <a:solidFill>
                  <a:schemeClr val="bg1">
                    <a:lumMod val="95000"/>
                  </a:schemeClr>
                </a:solidFill>
                <a:latin typeface="Calibri" panose="020F0502020204030204" pitchFamily="34" charset="0"/>
              </a:rPr>
              <a:t>Sektörel</a:t>
            </a:r>
            <a:r>
              <a:rPr lang="tr-TR" sz="1800" b="0" i="0" u="none" strike="noStrike" baseline="0" dirty="0">
                <a:solidFill>
                  <a:schemeClr val="bg1">
                    <a:lumMod val="95000"/>
                  </a:schemeClr>
                </a:solidFill>
                <a:latin typeface="Calibri" panose="020F0502020204030204" pitchFamily="34" charset="0"/>
              </a:rPr>
              <a:t> faaliyet ve üretim alanları,</a:t>
            </a:r>
          </a:p>
          <a:p>
            <a:pPr marL="285750" indent="-285750">
              <a:buFont typeface="Arial" panose="020B0604020202020204" pitchFamily="34" charset="0"/>
              <a:buChar char="•"/>
            </a:pPr>
            <a:r>
              <a:rPr lang="tr-TR" sz="1800" b="0" i="0" u="none" strike="noStrike" baseline="0" dirty="0">
                <a:solidFill>
                  <a:schemeClr val="bg1">
                    <a:lumMod val="95000"/>
                  </a:schemeClr>
                </a:solidFill>
                <a:latin typeface="Calibri" panose="020F0502020204030204" pitchFamily="34" charset="0"/>
              </a:rPr>
              <a:t>Yıllık toplam su tüketimi ve </a:t>
            </a:r>
            <a:r>
              <a:rPr lang="tr-TR" sz="1800" b="0" i="0" u="none" strike="noStrike" baseline="0" dirty="0" err="1">
                <a:solidFill>
                  <a:schemeClr val="bg1">
                    <a:lumMod val="95000"/>
                  </a:schemeClr>
                </a:solidFill>
                <a:latin typeface="Calibri" panose="020F0502020204030204" pitchFamily="34" charset="0"/>
              </a:rPr>
              <a:t>atıksu</a:t>
            </a:r>
            <a:r>
              <a:rPr lang="tr-TR" sz="1800" b="0" i="0" u="none" strike="noStrike" baseline="0" dirty="0">
                <a:solidFill>
                  <a:schemeClr val="bg1">
                    <a:lumMod val="95000"/>
                  </a:schemeClr>
                </a:solidFill>
                <a:latin typeface="Calibri" panose="020F0502020204030204" pitchFamily="34" charset="0"/>
              </a:rPr>
              <a:t> miktarları,</a:t>
            </a:r>
          </a:p>
          <a:p>
            <a:pPr marL="285750" indent="-285750">
              <a:buFont typeface="Arial" panose="020B0604020202020204" pitchFamily="34" charset="0"/>
              <a:buChar char="•"/>
            </a:pPr>
            <a:r>
              <a:rPr lang="nn-NO" sz="1800" b="0" i="0" u="none" strike="noStrike" baseline="0" dirty="0">
                <a:solidFill>
                  <a:schemeClr val="bg1">
                    <a:lumMod val="95000"/>
                  </a:schemeClr>
                </a:solidFill>
                <a:latin typeface="Calibri" panose="020F0502020204030204" pitchFamily="34" charset="0"/>
              </a:rPr>
              <a:t>Su kullanım ve atıksu oluşum noktaları,</a:t>
            </a:r>
          </a:p>
          <a:p>
            <a:pPr marL="285750" indent="-285750">
              <a:buFont typeface="Arial" panose="020B0604020202020204" pitchFamily="34" charset="0"/>
              <a:buChar char="•"/>
            </a:pPr>
            <a:r>
              <a:rPr lang="tr-TR" sz="1800" b="0" i="0" u="none" strike="noStrike" baseline="0" dirty="0" err="1">
                <a:solidFill>
                  <a:schemeClr val="bg1">
                    <a:lumMod val="95000"/>
                  </a:schemeClr>
                </a:solidFill>
                <a:latin typeface="Calibri" panose="020F0502020204030204" pitchFamily="34" charset="0"/>
              </a:rPr>
              <a:t>Atıksu</a:t>
            </a:r>
            <a:r>
              <a:rPr lang="tr-TR" sz="1800" b="0" i="0" u="none" strike="noStrike" baseline="0" dirty="0">
                <a:solidFill>
                  <a:schemeClr val="bg1">
                    <a:lumMod val="95000"/>
                  </a:schemeClr>
                </a:solidFill>
                <a:latin typeface="Calibri" panose="020F0502020204030204" pitchFamily="34" charset="0"/>
              </a:rPr>
              <a:t> arıtma tesisine ait veriler</a:t>
            </a:r>
          </a:p>
          <a:p>
            <a:pPr marL="285750" indent="-285750">
              <a:buFont typeface="Arial" panose="020B0604020202020204" pitchFamily="34" charset="0"/>
              <a:buChar char="•"/>
            </a:pPr>
            <a:r>
              <a:rPr lang="tr-TR" sz="1800" b="0" i="0" u="none" strike="noStrike" baseline="0" dirty="0">
                <a:solidFill>
                  <a:schemeClr val="bg1">
                    <a:lumMod val="95000"/>
                  </a:schemeClr>
                </a:solidFill>
                <a:latin typeface="Calibri" panose="020F0502020204030204" pitchFamily="34" charset="0"/>
              </a:rPr>
              <a:t>Yeşil alan ve kurakçıl peyzaj uygulamaları,</a:t>
            </a:r>
          </a:p>
          <a:p>
            <a:pPr marL="285750" indent="-285750">
              <a:buFont typeface="Arial" panose="020B0604020202020204" pitchFamily="34" charset="0"/>
              <a:buChar char="•"/>
            </a:pPr>
            <a:r>
              <a:rPr lang="tr-TR" sz="1800" b="0" i="0" u="none" strike="noStrike" baseline="0" dirty="0">
                <a:solidFill>
                  <a:schemeClr val="bg1">
                    <a:lumMod val="95000"/>
                  </a:schemeClr>
                </a:solidFill>
                <a:latin typeface="Calibri" panose="020F0502020204030204" pitchFamily="34" charset="0"/>
              </a:rPr>
              <a:t>Geleneksel olmayan su kullanımına (arıtılmış </a:t>
            </a:r>
            <a:r>
              <a:rPr lang="tr-TR" sz="1800" b="0" i="0" u="none" strike="noStrike" baseline="0" dirty="0" err="1">
                <a:solidFill>
                  <a:schemeClr val="bg1">
                    <a:lumMod val="95000"/>
                  </a:schemeClr>
                </a:solidFill>
                <a:latin typeface="Calibri" panose="020F0502020204030204" pitchFamily="34" charset="0"/>
              </a:rPr>
              <a:t>atıksular</a:t>
            </a:r>
            <a:r>
              <a:rPr lang="tr-TR" sz="1800" b="0" i="0" u="none" strike="noStrike" baseline="0" dirty="0">
                <a:solidFill>
                  <a:schemeClr val="bg1">
                    <a:lumMod val="95000"/>
                  </a:schemeClr>
                </a:solidFill>
                <a:latin typeface="Calibri" panose="020F0502020204030204" pitchFamily="34" charset="0"/>
              </a:rPr>
              <a:t>, yağmur suları, gri sular, acı sular vb.) ilişkin bilgiler,</a:t>
            </a:r>
          </a:p>
          <a:p>
            <a:pPr marL="285750" indent="-285750">
              <a:buFont typeface="Arial" panose="020B0604020202020204" pitchFamily="34" charset="0"/>
              <a:buChar char="•"/>
            </a:pPr>
            <a:r>
              <a:rPr lang="tr-TR" sz="1800" b="0" i="0" u="none" strike="noStrike" baseline="0" dirty="0">
                <a:solidFill>
                  <a:schemeClr val="bg1">
                    <a:lumMod val="95000"/>
                  </a:schemeClr>
                </a:solidFill>
                <a:latin typeface="Calibri" panose="020F0502020204030204" pitchFamily="34" charset="0"/>
              </a:rPr>
              <a:t>İlgili diğer bilgiler </a:t>
            </a:r>
          </a:p>
        </p:txBody>
      </p:sp>
      <p:pic>
        <p:nvPicPr>
          <p:cNvPr id="3" name="Resim 2">
            <a:extLst>
              <a:ext uri="{FF2B5EF4-FFF2-40B4-BE49-F238E27FC236}">
                <a16:creationId xmlns:a16="http://schemas.microsoft.com/office/drawing/2014/main" id="{3DA7ADE6-4FE4-64C7-5711-652E26F79BE4}"/>
              </a:ext>
            </a:extLst>
          </p:cNvPr>
          <p:cNvPicPr>
            <a:picLocks noChangeAspect="1"/>
          </p:cNvPicPr>
          <p:nvPr/>
        </p:nvPicPr>
        <p:blipFill>
          <a:blip r:embed="rId3"/>
          <a:stretch>
            <a:fillRect/>
          </a:stretch>
        </p:blipFill>
        <p:spPr>
          <a:xfrm>
            <a:off x="0" y="38644"/>
            <a:ext cx="1430767" cy="856445"/>
          </a:xfrm>
          <a:prstGeom prst="rect">
            <a:avLst/>
          </a:prstGeom>
        </p:spPr>
      </p:pic>
      <p:pic>
        <p:nvPicPr>
          <p:cNvPr id="5" name="Resim 4">
            <a:extLst>
              <a:ext uri="{FF2B5EF4-FFF2-40B4-BE49-F238E27FC236}">
                <a16:creationId xmlns:a16="http://schemas.microsoft.com/office/drawing/2014/main" id="{95D73F0D-0201-11AB-479D-B3A309C8EFE2}"/>
              </a:ext>
            </a:extLst>
          </p:cNvPr>
          <p:cNvPicPr>
            <a:picLocks noChangeAspect="1"/>
          </p:cNvPicPr>
          <p:nvPr/>
        </p:nvPicPr>
        <p:blipFill>
          <a:blip r:embed="rId4"/>
          <a:stretch>
            <a:fillRect/>
          </a:stretch>
        </p:blipFill>
        <p:spPr>
          <a:xfrm>
            <a:off x="10531736" y="0"/>
            <a:ext cx="1660264" cy="1319114"/>
          </a:xfrm>
          <a:prstGeom prst="rect">
            <a:avLst/>
          </a:prstGeom>
        </p:spPr>
      </p:pic>
    </p:spTree>
    <p:extLst>
      <p:ext uri="{BB962C8B-B14F-4D97-AF65-F5344CB8AC3E}">
        <p14:creationId xmlns:p14="http://schemas.microsoft.com/office/powerpoint/2010/main" val="12512127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Başlık 6">
            <a:extLst>
              <a:ext uri="{FF2B5EF4-FFF2-40B4-BE49-F238E27FC236}">
                <a16:creationId xmlns:a16="http://schemas.microsoft.com/office/drawing/2014/main" id="{8876BCD5-9CED-4819-9913-27B6BE68DD51}"/>
              </a:ext>
            </a:extLst>
          </p:cNvPr>
          <p:cNvSpPr>
            <a:spLocks noGrp="1"/>
          </p:cNvSpPr>
          <p:nvPr>
            <p:ph type="title"/>
          </p:nvPr>
        </p:nvSpPr>
        <p:spPr>
          <a:xfrm>
            <a:off x="3287110" y="268703"/>
            <a:ext cx="5415826" cy="787743"/>
          </a:xfrm>
        </p:spPr>
        <p:txBody>
          <a:bodyPr>
            <a:normAutofit/>
          </a:bodyPr>
          <a:lstStyle/>
          <a:p>
            <a:r>
              <a:rPr lang="tr-TR" sz="2400" b="1" dirty="0">
                <a:latin typeface="+mn-lt"/>
              </a:rPr>
              <a:t>Su Verimliliği Yönetmeliği</a:t>
            </a:r>
            <a:br>
              <a:rPr lang="tr-TR" sz="2400" b="1" dirty="0">
                <a:latin typeface="+mn-lt"/>
              </a:rPr>
            </a:br>
            <a:r>
              <a:rPr lang="tr-TR" sz="2400" b="1" dirty="0">
                <a:latin typeface="+mn-lt"/>
              </a:rPr>
              <a:t>R.G. Tarihi: 27.12.2024, R.G. Sayısı: 32765</a:t>
            </a:r>
          </a:p>
        </p:txBody>
      </p:sp>
      <p:pic>
        <p:nvPicPr>
          <p:cNvPr id="9" name="İçerik Yer Tutucusu 8">
            <a:extLst>
              <a:ext uri="{FF2B5EF4-FFF2-40B4-BE49-F238E27FC236}">
                <a16:creationId xmlns:a16="http://schemas.microsoft.com/office/drawing/2014/main" id="{403DDB00-92B2-48CD-B5A2-26EF10D33F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Metin kutusu 3">
            <a:extLst>
              <a:ext uri="{FF2B5EF4-FFF2-40B4-BE49-F238E27FC236}">
                <a16:creationId xmlns:a16="http://schemas.microsoft.com/office/drawing/2014/main" id="{FDED174C-BBAF-494A-B974-B859DE14F55D}"/>
              </a:ext>
            </a:extLst>
          </p:cNvPr>
          <p:cNvSpPr txBox="1"/>
          <p:nvPr/>
        </p:nvSpPr>
        <p:spPr>
          <a:xfrm>
            <a:off x="285357" y="1325149"/>
            <a:ext cx="3773214" cy="646331"/>
          </a:xfrm>
          <a:prstGeom prst="rect">
            <a:avLst/>
          </a:prstGeom>
          <a:solidFill>
            <a:schemeClr val="accent1">
              <a:lumMod val="20000"/>
              <a:lumOff val="80000"/>
            </a:schemeClr>
          </a:solidFill>
        </p:spPr>
        <p:txBody>
          <a:bodyPr wrap="square" rtlCol="0">
            <a:spAutoFit/>
          </a:bodyPr>
          <a:lstStyle/>
          <a:p>
            <a:r>
              <a:rPr lang="tr-TR" b="1" dirty="0"/>
              <a:t>ÖRNEK BİR TESİS İÇİN ENDÜSTRİYEL SU VERİMLİLİĞİ ANALİZİ</a:t>
            </a:r>
          </a:p>
        </p:txBody>
      </p:sp>
      <p:pic>
        <p:nvPicPr>
          <p:cNvPr id="5" name="Resim 4">
            <a:extLst>
              <a:ext uri="{FF2B5EF4-FFF2-40B4-BE49-F238E27FC236}">
                <a16:creationId xmlns:a16="http://schemas.microsoft.com/office/drawing/2014/main" id="{AE1834F7-B086-415E-A005-A7542E00B16D}"/>
              </a:ext>
            </a:extLst>
          </p:cNvPr>
          <p:cNvPicPr>
            <a:picLocks noChangeAspect="1"/>
          </p:cNvPicPr>
          <p:nvPr/>
        </p:nvPicPr>
        <p:blipFill>
          <a:blip r:embed="rId3"/>
          <a:stretch>
            <a:fillRect/>
          </a:stretch>
        </p:blipFill>
        <p:spPr>
          <a:xfrm>
            <a:off x="4455253" y="1495312"/>
            <a:ext cx="7736746" cy="5362687"/>
          </a:xfrm>
          <a:prstGeom prst="rect">
            <a:avLst/>
          </a:prstGeom>
        </p:spPr>
      </p:pic>
      <p:pic>
        <p:nvPicPr>
          <p:cNvPr id="7" name="Resim 6">
            <a:extLst>
              <a:ext uri="{FF2B5EF4-FFF2-40B4-BE49-F238E27FC236}">
                <a16:creationId xmlns:a16="http://schemas.microsoft.com/office/drawing/2014/main" id="{8E4191D5-BD9B-43DE-9481-04E15B92EB17}"/>
              </a:ext>
            </a:extLst>
          </p:cNvPr>
          <p:cNvPicPr>
            <a:picLocks noChangeAspect="1"/>
          </p:cNvPicPr>
          <p:nvPr/>
        </p:nvPicPr>
        <p:blipFill>
          <a:blip r:embed="rId4"/>
          <a:stretch>
            <a:fillRect/>
          </a:stretch>
        </p:blipFill>
        <p:spPr>
          <a:xfrm>
            <a:off x="533139" y="2711956"/>
            <a:ext cx="3277650" cy="2585257"/>
          </a:xfrm>
          <a:prstGeom prst="rect">
            <a:avLst/>
          </a:prstGeom>
        </p:spPr>
      </p:pic>
      <p:pic>
        <p:nvPicPr>
          <p:cNvPr id="2" name="Resim 1">
            <a:extLst>
              <a:ext uri="{FF2B5EF4-FFF2-40B4-BE49-F238E27FC236}">
                <a16:creationId xmlns:a16="http://schemas.microsoft.com/office/drawing/2014/main" id="{E8721DA7-176D-DAB4-A3C3-DBF54BD5A330}"/>
              </a:ext>
            </a:extLst>
          </p:cNvPr>
          <p:cNvPicPr>
            <a:picLocks noChangeAspect="1"/>
          </p:cNvPicPr>
          <p:nvPr/>
        </p:nvPicPr>
        <p:blipFill>
          <a:blip r:embed="rId5"/>
          <a:stretch>
            <a:fillRect/>
          </a:stretch>
        </p:blipFill>
        <p:spPr>
          <a:xfrm>
            <a:off x="0" y="38644"/>
            <a:ext cx="1430767" cy="856445"/>
          </a:xfrm>
          <a:prstGeom prst="rect">
            <a:avLst/>
          </a:prstGeom>
        </p:spPr>
      </p:pic>
      <p:pic>
        <p:nvPicPr>
          <p:cNvPr id="3" name="Resim 2">
            <a:extLst>
              <a:ext uri="{FF2B5EF4-FFF2-40B4-BE49-F238E27FC236}">
                <a16:creationId xmlns:a16="http://schemas.microsoft.com/office/drawing/2014/main" id="{B3691280-D76B-17D0-6B2F-33B562529890}"/>
              </a:ext>
            </a:extLst>
          </p:cNvPr>
          <p:cNvPicPr>
            <a:picLocks noChangeAspect="1"/>
          </p:cNvPicPr>
          <p:nvPr/>
        </p:nvPicPr>
        <p:blipFill>
          <a:blip r:embed="rId6"/>
          <a:stretch>
            <a:fillRect/>
          </a:stretch>
        </p:blipFill>
        <p:spPr>
          <a:xfrm>
            <a:off x="10531736" y="0"/>
            <a:ext cx="1660264" cy="1319114"/>
          </a:xfrm>
          <a:prstGeom prst="rect">
            <a:avLst/>
          </a:prstGeom>
        </p:spPr>
      </p:pic>
    </p:spTree>
    <p:extLst>
      <p:ext uri="{BB962C8B-B14F-4D97-AF65-F5344CB8AC3E}">
        <p14:creationId xmlns:p14="http://schemas.microsoft.com/office/powerpoint/2010/main" val="226839165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Başlık 6">
            <a:extLst>
              <a:ext uri="{FF2B5EF4-FFF2-40B4-BE49-F238E27FC236}">
                <a16:creationId xmlns:a16="http://schemas.microsoft.com/office/drawing/2014/main" id="{8876BCD5-9CED-4819-9913-27B6BE68DD51}"/>
              </a:ext>
            </a:extLst>
          </p:cNvPr>
          <p:cNvSpPr>
            <a:spLocks noGrp="1"/>
          </p:cNvSpPr>
          <p:nvPr>
            <p:ph type="title"/>
          </p:nvPr>
        </p:nvSpPr>
        <p:spPr>
          <a:xfrm>
            <a:off x="2975138" y="404112"/>
            <a:ext cx="5684768" cy="787743"/>
          </a:xfrm>
        </p:spPr>
        <p:txBody>
          <a:bodyPr>
            <a:normAutofit/>
          </a:bodyPr>
          <a:lstStyle/>
          <a:p>
            <a:r>
              <a:rPr lang="tr-TR" sz="2400" b="1" dirty="0">
                <a:latin typeface="+mn-lt"/>
              </a:rPr>
              <a:t>Su Verimliliği Yönetmeliği</a:t>
            </a:r>
            <a:br>
              <a:rPr lang="tr-TR" sz="2400" b="1" dirty="0">
                <a:latin typeface="+mn-lt"/>
              </a:rPr>
            </a:br>
            <a:r>
              <a:rPr lang="tr-TR" sz="2400" b="1" dirty="0">
                <a:latin typeface="+mn-lt"/>
              </a:rPr>
              <a:t>R.G. Tarihi: 27.12.2024, R.G. Sayısı: 32765</a:t>
            </a:r>
          </a:p>
        </p:txBody>
      </p:sp>
      <p:pic>
        <p:nvPicPr>
          <p:cNvPr id="9" name="İçerik Yer Tutucusu 8">
            <a:extLst>
              <a:ext uri="{FF2B5EF4-FFF2-40B4-BE49-F238E27FC236}">
                <a16:creationId xmlns:a16="http://schemas.microsoft.com/office/drawing/2014/main" id="{403DDB00-92B2-48CD-B5A2-26EF10D33F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Metin kutusu 3">
            <a:extLst>
              <a:ext uri="{FF2B5EF4-FFF2-40B4-BE49-F238E27FC236}">
                <a16:creationId xmlns:a16="http://schemas.microsoft.com/office/drawing/2014/main" id="{FDED174C-BBAF-494A-B974-B859DE14F55D}"/>
              </a:ext>
            </a:extLst>
          </p:cNvPr>
          <p:cNvSpPr txBox="1"/>
          <p:nvPr/>
        </p:nvSpPr>
        <p:spPr>
          <a:xfrm>
            <a:off x="704193" y="1376520"/>
            <a:ext cx="10962290" cy="369332"/>
          </a:xfrm>
          <a:prstGeom prst="rect">
            <a:avLst/>
          </a:prstGeom>
          <a:solidFill>
            <a:schemeClr val="accent1">
              <a:lumMod val="20000"/>
              <a:lumOff val="80000"/>
            </a:schemeClr>
          </a:solidFill>
        </p:spPr>
        <p:txBody>
          <a:bodyPr wrap="square" rtlCol="0">
            <a:spAutoFit/>
          </a:bodyPr>
          <a:lstStyle/>
          <a:p>
            <a:r>
              <a:rPr lang="tr-TR" b="1" dirty="0"/>
              <a:t>3. ADIM-SU VERİMLİLİĞİ HEDEFLERİNİN BELİRLENMESİ</a:t>
            </a:r>
          </a:p>
        </p:txBody>
      </p:sp>
      <p:sp>
        <p:nvSpPr>
          <p:cNvPr id="10" name="Metin kutusu 9">
            <a:extLst>
              <a:ext uri="{FF2B5EF4-FFF2-40B4-BE49-F238E27FC236}">
                <a16:creationId xmlns:a16="http://schemas.microsoft.com/office/drawing/2014/main" id="{6A44770B-B515-4C70-BC5A-3BC7AF6E2060}"/>
              </a:ext>
            </a:extLst>
          </p:cNvPr>
          <p:cNvSpPr txBox="1"/>
          <p:nvPr/>
        </p:nvSpPr>
        <p:spPr>
          <a:xfrm>
            <a:off x="704193" y="1901269"/>
            <a:ext cx="11098924" cy="4247317"/>
          </a:xfrm>
          <a:prstGeom prst="rect">
            <a:avLst/>
          </a:prstGeom>
          <a:solidFill>
            <a:schemeClr val="accent1">
              <a:lumMod val="40000"/>
              <a:lumOff val="60000"/>
            </a:schemeClr>
          </a:solidFill>
        </p:spPr>
        <p:txBody>
          <a:bodyPr wrap="square" rtlCol="0">
            <a:spAutoFit/>
          </a:bodyPr>
          <a:lstStyle/>
          <a:p>
            <a:pPr algn="l"/>
            <a:endParaRPr lang="tr-TR" sz="1800" b="0" i="0" u="none" strike="noStrike" baseline="0" dirty="0">
              <a:solidFill>
                <a:srgbClr val="000000"/>
              </a:solidFill>
              <a:latin typeface="Calibri" panose="020F0502020204030204" pitchFamily="34" charset="0"/>
            </a:endParaRPr>
          </a:p>
          <a:p>
            <a:r>
              <a:rPr lang="tr-TR" sz="1800" b="0" i="0" u="none" strike="noStrike" baseline="0" dirty="0">
                <a:solidFill>
                  <a:srgbClr val="000000"/>
                </a:solidFill>
                <a:latin typeface="Calibri" panose="020F0502020204030204" pitchFamily="34" charset="0"/>
              </a:rPr>
              <a:t>Belirlenen hedefler beş yıllık planlama süresi sonunda Su Verimliliği Yönetmeliğinde belirtilen </a:t>
            </a:r>
            <a:r>
              <a:rPr lang="tr-TR" sz="1800" b="1" i="1" u="none" strike="noStrike" baseline="0" dirty="0">
                <a:solidFill>
                  <a:srgbClr val="000000"/>
                </a:solidFill>
                <a:latin typeface="Calibri" panose="020F0502020204030204" pitchFamily="34" charset="0"/>
              </a:rPr>
              <a:t>Yeşil Su</a:t>
            </a:r>
            <a:endParaRPr lang="tr-TR" sz="1800" b="0" i="0" u="none" strike="noStrike" baseline="0" dirty="0">
              <a:solidFill>
                <a:srgbClr val="000000"/>
              </a:solidFill>
              <a:latin typeface="Calibri" panose="020F0502020204030204" pitchFamily="34" charset="0"/>
            </a:endParaRPr>
          </a:p>
          <a:p>
            <a:r>
              <a:rPr lang="tr-TR" sz="1800" b="1" i="1" u="none" strike="noStrike" baseline="0" dirty="0">
                <a:solidFill>
                  <a:srgbClr val="000000"/>
                </a:solidFill>
                <a:latin typeface="Calibri" panose="020F0502020204030204" pitchFamily="34" charset="0"/>
              </a:rPr>
              <a:t>Verimliliği Belge kriterlerinin karşılanmasını sağlayacak nitelikte, ölçülebilir ve net olarak </a:t>
            </a:r>
            <a:r>
              <a:rPr lang="tr-TR" sz="1800" b="0" i="0" u="none" strike="noStrike" baseline="0" dirty="0">
                <a:solidFill>
                  <a:srgbClr val="000000"/>
                </a:solidFill>
                <a:latin typeface="Calibri" panose="020F0502020204030204" pitchFamily="34" charset="0"/>
              </a:rPr>
              <a:t>(oran, miktar,</a:t>
            </a:r>
          </a:p>
          <a:p>
            <a:r>
              <a:rPr lang="tr-TR" sz="1800" b="0" i="0" u="none" strike="noStrike" baseline="0" dirty="0">
                <a:solidFill>
                  <a:srgbClr val="000000"/>
                </a:solidFill>
                <a:latin typeface="Calibri" panose="020F0502020204030204" pitchFamily="34" charset="0"/>
              </a:rPr>
              <a:t>büyüklük içerecek şekilde) tanımlanmalıdır.</a:t>
            </a:r>
          </a:p>
          <a:p>
            <a:r>
              <a:rPr lang="tr-TR" sz="1800" b="0" i="0" u="none" strike="noStrike" baseline="0" dirty="0">
                <a:solidFill>
                  <a:srgbClr val="000000"/>
                </a:solidFill>
                <a:latin typeface="Calibri" panose="020F0502020204030204" pitchFamily="34" charset="0"/>
              </a:rPr>
              <a:t>Planlama dönemindeki her bir yıl için </a:t>
            </a:r>
            <a:r>
              <a:rPr lang="tr-TR" sz="1800" b="1" i="1" u="none" strike="noStrike" baseline="0" dirty="0">
                <a:solidFill>
                  <a:srgbClr val="000000"/>
                </a:solidFill>
                <a:latin typeface="Calibri" panose="020F0502020204030204" pitchFamily="34" charset="0"/>
              </a:rPr>
              <a:t>bir veya birden fazla hedef </a:t>
            </a:r>
            <a:r>
              <a:rPr lang="tr-TR" sz="1800" b="0" i="0" u="none" strike="noStrike" baseline="0" dirty="0">
                <a:solidFill>
                  <a:srgbClr val="000000"/>
                </a:solidFill>
                <a:latin typeface="Calibri" panose="020F0502020204030204" pitchFamily="34" charset="0"/>
              </a:rPr>
              <a:t>tanımlanabilir.</a:t>
            </a:r>
          </a:p>
          <a:p>
            <a:r>
              <a:rPr lang="tr-TR" sz="1800" b="0" i="0" u="none" strike="noStrike" baseline="0" dirty="0">
                <a:solidFill>
                  <a:srgbClr val="000000"/>
                </a:solidFill>
                <a:latin typeface="Calibri" panose="020F0502020204030204" pitchFamily="34" charset="0"/>
              </a:rPr>
              <a:t>Hedeflere ulaşmak üzere yapılacak </a:t>
            </a:r>
            <a:r>
              <a:rPr lang="tr-TR" sz="1800" b="1" i="1" u="none" strike="noStrike" baseline="0" dirty="0">
                <a:solidFill>
                  <a:srgbClr val="000000"/>
                </a:solidFill>
                <a:latin typeface="Calibri" panose="020F0502020204030204" pitchFamily="34" charset="0"/>
              </a:rPr>
              <a:t>iş, işlem ve eylemler hedef olarak yazılmamalı</a:t>
            </a:r>
            <a:r>
              <a:rPr lang="tr-TR" sz="1800" b="0" i="0" u="none" strike="noStrike" baseline="0" dirty="0">
                <a:solidFill>
                  <a:srgbClr val="000000"/>
                </a:solidFill>
                <a:latin typeface="Calibri" panose="020F0502020204030204" pitchFamily="34" charset="0"/>
              </a:rPr>
              <a:t>, bir sonraki bölümde planlama süreçlerinde tanımlanmalıdır.</a:t>
            </a:r>
          </a:p>
          <a:p>
            <a:endParaRPr lang="tr-TR" dirty="0">
              <a:solidFill>
                <a:srgbClr val="000000"/>
              </a:solidFill>
              <a:latin typeface="Calibri" panose="020F0502020204030204" pitchFamily="34" charset="0"/>
            </a:endParaRPr>
          </a:p>
          <a:p>
            <a:r>
              <a:rPr lang="tr-TR" sz="1800" b="1" i="0" u="none" strike="noStrike" baseline="0" dirty="0">
                <a:solidFill>
                  <a:srgbClr val="000000"/>
                </a:solidFill>
                <a:latin typeface="Calibri" panose="020F0502020204030204" pitchFamily="34" charset="0"/>
              </a:rPr>
              <a:t>Örnek hedefler:</a:t>
            </a:r>
          </a:p>
          <a:p>
            <a:r>
              <a:rPr lang="tr-TR" sz="1800" b="0" i="1" u="none" strike="noStrike" baseline="0" dirty="0">
                <a:solidFill>
                  <a:srgbClr val="000000"/>
                </a:solidFill>
                <a:latin typeface="Calibri" panose="020F0502020204030204" pitchFamily="34" charset="0"/>
              </a:rPr>
              <a:t>Kuruluşun toplam su tüketiminin %.... oranında azaltılması</a:t>
            </a:r>
            <a:endParaRPr lang="tr-TR" sz="1800" b="0" i="0" u="none" strike="noStrike" baseline="0" dirty="0">
              <a:solidFill>
                <a:srgbClr val="000000"/>
              </a:solidFill>
              <a:latin typeface="Calibri" panose="020F0502020204030204" pitchFamily="34" charset="0"/>
            </a:endParaRPr>
          </a:p>
          <a:p>
            <a:r>
              <a:rPr lang="tr-TR" sz="1800" b="0" i="1" u="none" strike="noStrike" baseline="0" dirty="0">
                <a:solidFill>
                  <a:srgbClr val="000000"/>
                </a:solidFill>
                <a:latin typeface="Calibri" panose="020F0502020204030204" pitchFamily="34" charset="0"/>
              </a:rPr>
              <a:t>Kuruluşun toplam </a:t>
            </a:r>
            <a:r>
              <a:rPr lang="tr-TR" sz="1800" b="0" i="1" u="none" strike="noStrike" baseline="0" dirty="0" err="1">
                <a:solidFill>
                  <a:srgbClr val="000000"/>
                </a:solidFill>
                <a:latin typeface="Calibri" panose="020F0502020204030204" pitchFamily="34" charset="0"/>
              </a:rPr>
              <a:t>atıksu</a:t>
            </a:r>
            <a:r>
              <a:rPr lang="tr-TR" sz="1800" b="0" i="1" u="none" strike="noStrike" baseline="0" dirty="0">
                <a:solidFill>
                  <a:srgbClr val="000000"/>
                </a:solidFill>
                <a:latin typeface="Calibri" panose="020F0502020204030204" pitchFamily="34" charset="0"/>
              </a:rPr>
              <a:t> miktarının %.... oranında azaltılması</a:t>
            </a:r>
            <a:endParaRPr lang="tr-TR" sz="1800" b="0" i="0" u="none" strike="noStrike" baseline="0" dirty="0">
              <a:solidFill>
                <a:srgbClr val="000000"/>
              </a:solidFill>
              <a:latin typeface="Calibri" panose="020F0502020204030204" pitchFamily="34" charset="0"/>
            </a:endParaRPr>
          </a:p>
          <a:p>
            <a:r>
              <a:rPr lang="tr-TR" sz="1800" b="0" i="1" u="none" strike="noStrike" baseline="0" dirty="0">
                <a:solidFill>
                  <a:srgbClr val="000000"/>
                </a:solidFill>
                <a:latin typeface="Calibri" panose="020F0502020204030204" pitchFamily="34" charset="0"/>
              </a:rPr>
              <a:t>Kuruluşun </a:t>
            </a:r>
            <a:r>
              <a:rPr lang="tr-TR" sz="1800" b="0" i="1" u="none" strike="noStrike" baseline="0" dirty="0" err="1">
                <a:solidFill>
                  <a:srgbClr val="000000"/>
                </a:solidFill>
                <a:latin typeface="Calibri" panose="020F0502020204030204" pitchFamily="34" charset="0"/>
              </a:rPr>
              <a:t>atıksu</a:t>
            </a:r>
            <a:r>
              <a:rPr lang="tr-TR" sz="1800" b="0" i="1" u="none" strike="noStrike" baseline="0" dirty="0">
                <a:solidFill>
                  <a:srgbClr val="000000"/>
                </a:solidFill>
                <a:latin typeface="Calibri" panose="020F0502020204030204" pitchFamily="34" charset="0"/>
              </a:rPr>
              <a:t> geri kazanım oranının %....’e yükseltilmesi</a:t>
            </a:r>
            <a:endParaRPr lang="tr-TR" sz="1800" b="0" i="0" u="none" strike="noStrike" baseline="0" dirty="0">
              <a:solidFill>
                <a:srgbClr val="000000"/>
              </a:solidFill>
              <a:latin typeface="Calibri" panose="020F0502020204030204" pitchFamily="34" charset="0"/>
            </a:endParaRPr>
          </a:p>
          <a:p>
            <a:r>
              <a:rPr lang="tr-TR" sz="1800" b="0" i="1" u="none" strike="noStrike" baseline="0" dirty="0">
                <a:solidFill>
                  <a:srgbClr val="000000"/>
                </a:solidFill>
                <a:latin typeface="Calibri" panose="020F0502020204030204" pitchFamily="34" charset="0"/>
              </a:rPr>
              <a:t>Toplam su ihtiyacının %....’sinin yağmur suyundan karşılanması</a:t>
            </a:r>
            <a:endParaRPr lang="tr-TR" sz="1800" b="0" i="0" u="none" strike="noStrike" baseline="0" dirty="0">
              <a:solidFill>
                <a:srgbClr val="000000"/>
              </a:solidFill>
              <a:latin typeface="Calibri" panose="020F0502020204030204" pitchFamily="34" charset="0"/>
            </a:endParaRPr>
          </a:p>
          <a:p>
            <a:r>
              <a:rPr lang="tr-TR" sz="1800" b="0" i="1" u="none" strike="noStrike" baseline="0" dirty="0">
                <a:solidFill>
                  <a:srgbClr val="000000"/>
                </a:solidFill>
                <a:latin typeface="Calibri" panose="020F0502020204030204" pitchFamily="34" charset="0"/>
              </a:rPr>
              <a:t>Toplam su kullanımının %...’inin arıtılmış </a:t>
            </a:r>
            <a:r>
              <a:rPr lang="tr-TR" sz="1800" b="0" i="1" u="none" strike="noStrike" baseline="0" dirty="0" err="1">
                <a:solidFill>
                  <a:srgbClr val="000000"/>
                </a:solidFill>
                <a:latin typeface="Calibri" panose="020F0502020204030204" pitchFamily="34" charset="0"/>
              </a:rPr>
              <a:t>atıksulardan</a:t>
            </a:r>
            <a:r>
              <a:rPr lang="tr-TR" sz="1800" b="0" i="1" u="none" strike="noStrike" baseline="0" dirty="0">
                <a:solidFill>
                  <a:srgbClr val="000000"/>
                </a:solidFill>
                <a:latin typeface="Calibri" panose="020F0502020204030204" pitchFamily="34" charset="0"/>
              </a:rPr>
              <a:t> karşılanması</a:t>
            </a:r>
            <a:endParaRPr lang="tr-TR" sz="1800" b="0" i="0" u="none" strike="noStrike" baseline="0" dirty="0">
              <a:solidFill>
                <a:srgbClr val="000000"/>
              </a:solidFill>
              <a:latin typeface="Calibri" panose="020F0502020204030204" pitchFamily="34" charset="0"/>
            </a:endParaRPr>
          </a:p>
          <a:p>
            <a:r>
              <a:rPr lang="tr-TR" sz="1800" b="0" i="1" u="none" strike="noStrike" baseline="0" dirty="0">
                <a:solidFill>
                  <a:srgbClr val="000000"/>
                </a:solidFill>
                <a:latin typeface="Calibri" panose="020F0502020204030204" pitchFamily="34" charset="0"/>
              </a:rPr>
              <a:t>Kurakçıl peyzaj uygulanan alan büyüklüğünün %.. oranında artırılması</a:t>
            </a:r>
            <a:endParaRPr lang="tr-TR" sz="1800" b="0" i="0" u="none" strike="noStrike" baseline="0" dirty="0">
              <a:solidFill>
                <a:srgbClr val="000000"/>
              </a:solidFill>
              <a:latin typeface="Calibri" panose="020F0502020204030204" pitchFamily="34" charset="0"/>
            </a:endParaRPr>
          </a:p>
        </p:txBody>
      </p:sp>
      <p:pic>
        <p:nvPicPr>
          <p:cNvPr id="5" name="Resim 4">
            <a:extLst>
              <a:ext uri="{FF2B5EF4-FFF2-40B4-BE49-F238E27FC236}">
                <a16:creationId xmlns:a16="http://schemas.microsoft.com/office/drawing/2014/main" id="{FE1BB83A-D180-48A3-B0A4-770AB90A5ED1}"/>
              </a:ext>
            </a:extLst>
          </p:cNvPr>
          <p:cNvPicPr>
            <a:picLocks noChangeAspect="1"/>
          </p:cNvPicPr>
          <p:nvPr/>
        </p:nvPicPr>
        <p:blipFill>
          <a:blip r:embed="rId3"/>
          <a:stretch>
            <a:fillRect/>
          </a:stretch>
        </p:blipFill>
        <p:spPr>
          <a:xfrm>
            <a:off x="8930128" y="3976698"/>
            <a:ext cx="2872989" cy="2171888"/>
          </a:xfrm>
          <a:prstGeom prst="rect">
            <a:avLst/>
          </a:prstGeom>
        </p:spPr>
      </p:pic>
      <p:pic>
        <p:nvPicPr>
          <p:cNvPr id="2" name="Resim 1">
            <a:extLst>
              <a:ext uri="{FF2B5EF4-FFF2-40B4-BE49-F238E27FC236}">
                <a16:creationId xmlns:a16="http://schemas.microsoft.com/office/drawing/2014/main" id="{EA9611D9-133A-7521-13F2-20AAEDBEA6C9}"/>
              </a:ext>
            </a:extLst>
          </p:cNvPr>
          <p:cNvPicPr>
            <a:picLocks noChangeAspect="1"/>
          </p:cNvPicPr>
          <p:nvPr/>
        </p:nvPicPr>
        <p:blipFill>
          <a:blip r:embed="rId4"/>
          <a:stretch>
            <a:fillRect/>
          </a:stretch>
        </p:blipFill>
        <p:spPr>
          <a:xfrm>
            <a:off x="0" y="38644"/>
            <a:ext cx="1430767" cy="856445"/>
          </a:xfrm>
          <a:prstGeom prst="rect">
            <a:avLst/>
          </a:prstGeom>
        </p:spPr>
      </p:pic>
      <p:pic>
        <p:nvPicPr>
          <p:cNvPr id="3" name="Resim 2">
            <a:extLst>
              <a:ext uri="{FF2B5EF4-FFF2-40B4-BE49-F238E27FC236}">
                <a16:creationId xmlns:a16="http://schemas.microsoft.com/office/drawing/2014/main" id="{43C48F1F-D2D1-494F-9E8E-DE6C1F7FCED9}"/>
              </a:ext>
            </a:extLst>
          </p:cNvPr>
          <p:cNvPicPr>
            <a:picLocks noChangeAspect="1"/>
          </p:cNvPicPr>
          <p:nvPr/>
        </p:nvPicPr>
        <p:blipFill>
          <a:blip r:embed="rId5"/>
          <a:stretch>
            <a:fillRect/>
          </a:stretch>
        </p:blipFill>
        <p:spPr>
          <a:xfrm>
            <a:off x="10531736" y="0"/>
            <a:ext cx="1660264" cy="1319114"/>
          </a:xfrm>
          <a:prstGeom prst="rect">
            <a:avLst/>
          </a:prstGeom>
        </p:spPr>
      </p:pic>
    </p:spTree>
    <p:extLst>
      <p:ext uri="{BB962C8B-B14F-4D97-AF65-F5344CB8AC3E}">
        <p14:creationId xmlns:p14="http://schemas.microsoft.com/office/powerpoint/2010/main" val="24607688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Başlık 6">
            <a:extLst>
              <a:ext uri="{FF2B5EF4-FFF2-40B4-BE49-F238E27FC236}">
                <a16:creationId xmlns:a16="http://schemas.microsoft.com/office/drawing/2014/main" id="{8876BCD5-9CED-4819-9913-27B6BE68DD51}"/>
              </a:ext>
            </a:extLst>
          </p:cNvPr>
          <p:cNvSpPr>
            <a:spLocks noGrp="1"/>
          </p:cNvSpPr>
          <p:nvPr>
            <p:ph type="title"/>
          </p:nvPr>
        </p:nvSpPr>
        <p:spPr>
          <a:xfrm>
            <a:off x="3007412" y="403053"/>
            <a:ext cx="5552090" cy="787743"/>
          </a:xfrm>
        </p:spPr>
        <p:txBody>
          <a:bodyPr>
            <a:normAutofit/>
          </a:bodyPr>
          <a:lstStyle/>
          <a:p>
            <a:r>
              <a:rPr lang="tr-TR" sz="2400" b="1" dirty="0">
                <a:latin typeface="+mn-lt"/>
              </a:rPr>
              <a:t>Su Verimliliği Yönetmeliği</a:t>
            </a:r>
            <a:br>
              <a:rPr lang="tr-TR" sz="2400" b="1" dirty="0">
                <a:latin typeface="+mn-lt"/>
              </a:rPr>
            </a:br>
            <a:r>
              <a:rPr lang="tr-TR" sz="2400" b="1" dirty="0">
                <a:latin typeface="+mn-lt"/>
              </a:rPr>
              <a:t>R.G. Tarihi: 27.12.2024, R.G. Sayısı: 32765</a:t>
            </a:r>
          </a:p>
        </p:txBody>
      </p:sp>
      <p:pic>
        <p:nvPicPr>
          <p:cNvPr id="9" name="İçerik Yer Tutucusu 8">
            <a:extLst>
              <a:ext uri="{FF2B5EF4-FFF2-40B4-BE49-F238E27FC236}">
                <a16:creationId xmlns:a16="http://schemas.microsoft.com/office/drawing/2014/main" id="{403DDB00-92B2-48CD-B5A2-26EF10D33F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Metin kutusu 3">
            <a:extLst>
              <a:ext uri="{FF2B5EF4-FFF2-40B4-BE49-F238E27FC236}">
                <a16:creationId xmlns:a16="http://schemas.microsoft.com/office/drawing/2014/main" id="{FDED174C-BBAF-494A-B974-B859DE14F55D}"/>
              </a:ext>
            </a:extLst>
          </p:cNvPr>
          <p:cNvSpPr txBox="1"/>
          <p:nvPr/>
        </p:nvSpPr>
        <p:spPr>
          <a:xfrm>
            <a:off x="704193" y="1376520"/>
            <a:ext cx="10962290" cy="369332"/>
          </a:xfrm>
          <a:prstGeom prst="rect">
            <a:avLst/>
          </a:prstGeom>
          <a:solidFill>
            <a:schemeClr val="accent1">
              <a:lumMod val="20000"/>
              <a:lumOff val="80000"/>
            </a:schemeClr>
          </a:solidFill>
        </p:spPr>
        <p:txBody>
          <a:bodyPr wrap="square" rtlCol="0">
            <a:spAutoFit/>
          </a:bodyPr>
          <a:lstStyle/>
          <a:p>
            <a:r>
              <a:rPr lang="tr-TR" b="1" dirty="0"/>
              <a:t>4. ADIM-SU VERİMLİLİĞİ PLANLAMALARI</a:t>
            </a:r>
          </a:p>
        </p:txBody>
      </p:sp>
      <p:sp>
        <p:nvSpPr>
          <p:cNvPr id="10" name="Metin kutusu 9">
            <a:extLst>
              <a:ext uri="{FF2B5EF4-FFF2-40B4-BE49-F238E27FC236}">
                <a16:creationId xmlns:a16="http://schemas.microsoft.com/office/drawing/2014/main" id="{6A44770B-B515-4C70-BC5A-3BC7AF6E2060}"/>
              </a:ext>
            </a:extLst>
          </p:cNvPr>
          <p:cNvSpPr txBox="1"/>
          <p:nvPr/>
        </p:nvSpPr>
        <p:spPr>
          <a:xfrm>
            <a:off x="704193" y="2249827"/>
            <a:ext cx="7168055" cy="3416320"/>
          </a:xfrm>
          <a:prstGeom prst="rect">
            <a:avLst/>
          </a:prstGeom>
          <a:solidFill>
            <a:schemeClr val="accent1">
              <a:lumMod val="40000"/>
              <a:lumOff val="60000"/>
            </a:schemeClr>
          </a:solidFill>
        </p:spPr>
        <p:txBody>
          <a:bodyPr wrap="square" rtlCol="0">
            <a:spAutoFit/>
          </a:bodyPr>
          <a:lstStyle/>
          <a:p>
            <a:pPr algn="l"/>
            <a:endParaRPr lang="tr-TR" sz="1800" b="0" i="0" u="none" strike="noStrike" baseline="0" dirty="0">
              <a:solidFill>
                <a:srgbClr val="000000"/>
              </a:solidFill>
              <a:latin typeface="Calibri" panose="020F0502020204030204" pitchFamily="34" charset="0"/>
            </a:endParaRPr>
          </a:p>
          <a:p>
            <a:r>
              <a:rPr lang="tr-TR" sz="1800" b="1" i="0" u="sng" strike="noStrike" baseline="0" dirty="0">
                <a:solidFill>
                  <a:srgbClr val="000000"/>
                </a:solidFill>
                <a:latin typeface="Calibri" panose="020F0502020204030204" pitchFamily="34" charset="0"/>
              </a:rPr>
              <a:t>Su Verimliliği Planlamalarında;</a:t>
            </a:r>
          </a:p>
          <a:p>
            <a:pPr marL="285750" indent="-285750">
              <a:buFont typeface="Wingdings" panose="05000000000000000000" pitchFamily="2" charset="2"/>
              <a:buChar char="ü"/>
            </a:pPr>
            <a:r>
              <a:rPr lang="tr-TR" sz="1800" b="0" i="0" u="none" strike="noStrike" baseline="0" dirty="0">
                <a:solidFill>
                  <a:srgbClr val="000000"/>
                </a:solidFill>
                <a:latin typeface="Calibri" panose="020F0502020204030204" pitchFamily="34" charset="0"/>
              </a:rPr>
              <a:t>yıllık olarak belirlenen her bir hedefe ulaştıracak </a:t>
            </a:r>
            <a:r>
              <a:rPr lang="tr-TR" sz="1800" b="1" i="1" u="none" strike="noStrike" baseline="0" dirty="0">
                <a:solidFill>
                  <a:srgbClr val="000000"/>
                </a:solidFill>
                <a:latin typeface="Calibri" panose="020F0502020204030204" pitchFamily="34" charset="0"/>
              </a:rPr>
              <a:t>iş, işlem ve</a:t>
            </a:r>
            <a:r>
              <a:rPr lang="tr-TR" dirty="0">
                <a:solidFill>
                  <a:srgbClr val="000000"/>
                </a:solidFill>
                <a:latin typeface="Calibri" panose="020F0502020204030204" pitchFamily="34" charset="0"/>
              </a:rPr>
              <a:t> </a:t>
            </a:r>
            <a:r>
              <a:rPr lang="tr-TR" sz="1800" b="1" i="1" u="none" strike="noStrike" baseline="0" dirty="0">
                <a:solidFill>
                  <a:srgbClr val="000000"/>
                </a:solidFill>
                <a:latin typeface="Calibri" panose="020F0502020204030204" pitchFamily="34" charset="0"/>
              </a:rPr>
              <a:t>eylemler;</a:t>
            </a:r>
            <a:endParaRPr lang="tr-TR" sz="1800" b="0" i="0" u="none" strike="noStrike" baseline="0" dirty="0">
              <a:solidFill>
                <a:srgbClr val="000000"/>
              </a:solidFill>
              <a:latin typeface="Calibri" panose="020F0502020204030204" pitchFamily="34" charset="0"/>
            </a:endParaRPr>
          </a:p>
          <a:p>
            <a:pPr marL="285750" indent="-285750">
              <a:buFont typeface="Wingdings" panose="05000000000000000000" pitchFamily="2" charset="2"/>
              <a:buChar char="ü"/>
            </a:pPr>
            <a:r>
              <a:rPr lang="tr-TR" sz="1800" b="0" i="0" u="none" strike="noStrike" baseline="0" dirty="0">
                <a:solidFill>
                  <a:srgbClr val="000000"/>
                </a:solidFill>
                <a:latin typeface="Calibri" panose="020F0502020204030204" pitchFamily="34" charset="0"/>
              </a:rPr>
              <a:t>hedefin sağlanmasına yönelik </a:t>
            </a:r>
            <a:r>
              <a:rPr lang="tr-TR" sz="1800" b="1" i="1" u="none" strike="noStrike" baseline="0" dirty="0">
                <a:solidFill>
                  <a:srgbClr val="000000"/>
                </a:solidFill>
                <a:latin typeface="Calibri" panose="020F0502020204030204" pitchFamily="34" charset="0"/>
              </a:rPr>
              <a:t>somut göstergeler</a:t>
            </a:r>
            <a:r>
              <a:rPr lang="tr-TR" sz="1800" b="0" i="0" u="none" strike="noStrike" baseline="0" dirty="0">
                <a:solidFill>
                  <a:srgbClr val="000000"/>
                </a:solidFill>
                <a:latin typeface="Calibri" panose="020F0502020204030204" pitchFamily="34" charset="0"/>
              </a:rPr>
              <a:t>;</a:t>
            </a:r>
          </a:p>
          <a:p>
            <a:pPr marL="285750" indent="-285750">
              <a:buFont typeface="Wingdings" panose="05000000000000000000" pitchFamily="2" charset="2"/>
              <a:buChar char="ü"/>
            </a:pPr>
            <a:r>
              <a:rPr lang="tr-TR" sz="1800" b="0" i="0" u="none" strike="noStrike" baseline="0" dirty="0">
                <a:solidFill>
                  <a:srgbClr val="000000"/>
                </a:solidFill>
                <a:latin typeface="Calibri" panose="020F0502020204030204" pitchFamily="34" charset="0"/>
              </a:rPr>
              <a:t>sorumlu birimler ve hedefe ilişkin </a:t>
            </a:r>
            <a:r>
              <a:rPr lang="tr-TR" sz="1800" b="1" i="1" u="none" strike="noStrike" baseline="0" dirty="0" err="1">
                <a:solidFill>
                  <a:srgbClr val="000000"/>
                </a:solidFill>
                <a:latin typeface="Calibri" panose="020F0502020204030204" pitchFamily="34" charset="0"/>
              </a:rPr>
              <a:t>termin</a:t>
            </a:r>
            <a:r>
              <a:rPr lang="tr-TR" sz="1800" b="1" i="1" u="none" strike="noStrike" baseline="0" dirty="0">
                <a:solidFill>
                  <a:srgbClr val="000000"/>
                </a:solidFill>
                <a:latin typeface="Calibri" panose="020F0502020204030204" pitchFamily="34" charset="0"/>
              </a:rPr>
              <a:t> yılları </a:t>
            </a:r>
            <a:r>
              <a:rPr lang="tr-TR" sz="1800" b="0" i="0" u="none" strike="noStrike" baseline="0" dirty="0">
                <a:solidFill>
                  <a:srgbClr val="000000"/>
                </a:solidFill>
                <a:latin typeface="Calibri" panose="020F0502020204030204" pitchFamily="34" charset="0"/>
              </a:rPr>
              <a:t>belirtilmelidir.</a:t>
            </a:r>
          </a:p>
          <a:p>
            <a:endParaRPr lang="tr-TR" sz="1800" b="0" i="0" u="none" strike="noStrike" baseline="0" dirty="0">
              <a:solidFill>
                <a:srgbClr val="000000"/>
              </a:solidFill>
              <a:latin typeface="Calibri" panose="020F0502020204030204" pitchFamily="34" charset="0"/>
            </a:endParaRPr>
          </a:p>
          <a:p>
            <a:pPr marL="285750" indent="-285750">
              <a:buFont typeface="Wingdings" panose="05000000000000000000" pitchFamily="2" charset="2"/>
              <a:buChar char="ü"/>
            </a:pPr>
            <a:r>
              <a:rPr lang="tr-TR" sz="1800" b="0" i="0" u="none" strike="noStrike" baseline="0" dirty="0">
                <a:solidFill>
                  <a:srgbClr val="000000"/>
                </a:solidFill>
                <a:latin typeface="Calibri" panose="020F0502020204030204" pitchFamily="34" charset="0"/>
              </a:rPr>
              <a:t>Belirlenen hedeflere ulaşılabilmesi için yapılacak iş-işlem ve eylemler kapsamında; su verimliliği resmi internet sitesinde yayınlanan </a:t>
            </a:r>
            <a:r>
              <a:rPr lang="tr-TR" sz="1800" b="1" i="1" u="none" strike="noStrike" baseline="0" dirty="0">
                <a:solidFill>
                  <a:srgbClr val="000000"/>
                </a:solidFill>
                <a:latin typeface="Calibri" panose="020F0502020204030204" pitchFamily="34" charset="0"/>
              </a:rPr>
              <a:t>Su Verimliliği Rehberlerinde </a:t>
            </a:r>
            <a:r>
              <a:rPr lang="tr-TR" sz="1800" b="0" i="0" u="none" strike="noStrike" baseline="0" dirty="0">
                <a:solidFill>
                  <a:srgbClr val="000000"/>
                </a:solidFill>
                <a:latin typeface="Calibri" panose="020F0502020204030204" pitchFamily="34" charset="0"/>
              </a:rPr>
              <a:t>yer alan uygulamalara yer verilmelidir.</a:t>
            </a:r>
          </a:p>
          <a:p>
            <a:pPr marL="285750" indent="-285750">
              <a:buFont typeface="Wingdings" panose="05000000000000000000" pitchFamily="2" charset="2"/>
              <a:buChar char="ü"/>
            </a:pPr>
            <a:endParaRPr lang="tr-TR" dirty="0">
              <a:solidFill>
                <a:srgbClr val="000000"/>
              </a:solidFill>
              <a:latin typeface="Calibri" panose="020F0502020204030204" pitchFamily="34" charset="0"/>
            </a:endParaRPr>
          </a:p>
          <a:p>
            <a:endParaRPr lang="tr-TR" sz="1800" b="0" i="0" u="none" strike="noStrike" baseline="0" dirty="0">
              <a:solidFill>
                <a:srgbClr val="000000"/>
              </a:solidFill>
              <a:latin typeface="Calibri" panose="020F0502020204030204" pitchFamily="34" charset="0"/>
            </a:endParaRPr>
          </a:p>
          <a:p>
            <a:pPr algn="l"/>
            <a:endParaRPr lang="tr-TR" sz="1800" b="0" i="0" u="none" strike="noStrike" baseline="0" dirty="0">
              <a:solidFill>
                <a:srgbClr val="000000"/>
              </a:solidFill>
              <a:latin typeface="Calibri" panose="020F0502020204030204" pitchFamily="34" charset="0"/>
            </a:endParaRPr>
          </a:p>
        </p:txBody>
      </p:sp>
      <p:pic>
        <p:nvPicPr>
          <p:cNvPr id="3" name="Resim 2">
            <a:extLst>
              <a:ext uri="{FF2B5EF4-FFF2-40B4-BE49-F238E27FC236}">
                <a16:creationId xmlns:a16="http://schemas.microsoft.com/office/drawing/2014/main" id="{35A20E6A-CC0E-4A25-96E1-D6269461D6A2}"/>
              </a:ext>
            </a:extLst>
          </p:cNvPr>
          <p:cNvPicPr>
            <a:picLocks noChangeAspect="1"/>
          </p:cNvPicPr>
          <p:nvPr/>
        </p:nvPicPr>
        <p:blipFill>
          <a:blip r:embed="rId3"/>
          <a:stretch>
            <a:fillRect/>
          </a:stretch>
        </p:blipFill>
        <p:spPr>
          <a:xfrm>
            <a:off x="8367125" y="2077236"/>
            <a:ext cx="3299358" cy="3894324"/>
          </a:xfrm>
          <a:prstGeom prst="rect">
            <a:avLst/>
          </a:prstGeom>
        </p:spPr>
      </p:pic>
      <p:pic>
        <p:nvPicPr>
          <p:cNvPr id="2" name="Resim 1">
            <a:extLst>
              <a:ext uri="{FF2B5EF4-FFF2-40B4-BE49-F238E27FC236}">
                <a16:creationId xmlns:a16="http://schemas.microsoft.com/office/drawing/2014/main" id="{EBE15588-F698-B00A-103D-6D471F8082FF}"/>
              </a:ext>
            </a:extLst>
          </p:cNvPr>
          <p:cNvPicPr>
            <a:picLocks noChangeAspect="1"/>
          </p:cNvPicPr>
          <p:nvPr/>
        </p:nvPicPr>
        <p:blipFill>
          <a:blip r:embed="rId4"/>
          <a:stretch>
            <a:fillRect/>
          </a:stretch>
        </p:blipFill>
        <p:spPr>
          <a:xfrm>
            <a:off x="0" y="38644"/>
            <a:ext cx="1430767" cy="856445"/>
          </a:xfrm>
          <a:prstGeom prst="rect">
            <a:avLst/>
          </a:prstGeom>
        </p:spPr>
      </p:pic>
      <p:pic>
        <p:nvPicPr>
          <p:cNvPr id="5" name="Resim 4">
            <a:extLst>
              <a:ext uri="{FF2B5EF4-FFF2-40B4-BE49-F238E27FC236}">
                <a16:creationId xmlns:a16="http://schemas.microsoft.com/office/drawing/2014/main" id="{FE69701C-DBFD-3F66-B1C0-BCD3E6FDE1BD}"/>
              </a:ext>
            </a:extLst>
          </p:cNvPr>
          <p:cNvPicPr>
            <a:picLocks noChangeAspect="1"/>
          </p:cNvPicPr>
          <p:nvPr/>
        </p:nvPicPr>
        <p:blipFill>
          <a:blip r:embed="rId5"/>
          <a:stretch>
            <a:fillRect/>
          </a:stretch>
        </p:blipFill>
        <p:spPr>
          <a:xfrm>
            <a:off x="10531736" y="0"/>
            <a:ext cx="1660264" cy="1319114"/>
          </a:xfrm>
          <a:prstGeom prst="rect">
            <a:avLst/>
          </a:prstGeom>
        </p:spPr>
      </p:pic>
    </p:spTree>
    <p:extLst>
      <p:ext uri="{BB962C8B-B14F-4D97-AF65-F5344CB8AC3E}">
        <p14:creationId xmlns:p14="http://schemas.microsoft.com/office/powerpoint/2010/main" val="423694500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Başlık 6">
            <a:extLst>
              <a:ext uri="{FF2B5EF4-FFF2-40B4-BE49-F238E27FC236}">
                <a16:creationId xmlns:a16="http://schemas.microsoft.com/office/drawing/2014/main" id="{8876BCD5-9CED-4819-9913-27B6BE68DD51}"/>
              </a:ext>
            </a:extLst>
          </p:cNvPr>
          <p:cNvSpPr>
            <a:spLocks noGrp="1"/>
          </p:cNvSpPr>
          <p:nvPr>
            <p:ph type="title"/>
          </p:nvPr>
        </p:nvSpPr>
        <p:spPr>
          <a:xfrm>
            <a:off x="3416202" y="294389"/>
            <a:ext cx="5555676" cy="787743"/>
          </a:xfrm>
        </p:spPr>
        <p:txBody>
          <a:bodyPr>
            <a:normAutofit/>
          </a:bodyPr>
          <a:lstStyle/>
          <a:p>
            <a:r>
              <a:rPr lang="tr-TR" sz="2400" b="1" dirty="0">
                <a:latin typeface="+mn-lt"/>
              </a:rPr>
              <a:t>Su Verimliliği Yönetmeliği</a:t>
            </a:r>
            <a:br>
              <a:rPr lang="tr-TR" sz="2400" b="1" dirty="0">
                <a:latin typeface="+mn-lt"/>
              </a:rPr>
            </a:br>
            <a:r>
              <a:rPr lang="tr-TR" sz="2400" b="1" dirty="0">
                <a:latin typeface="+mn-lt"/>
              </a:rPr>
              <a:t>R.G. Tarihi: 27.12.2024, R.G. Sayısı: 32765</a:t>
            </a:r>
          </a:p>
        </p:txBody>
      </p:sp>
      <p:pic>
        <p:nvPicPr>
          <p:cNvPr id="9" name="İçerik Yer Tutucusu 8">
            <a:extLst>
              <a:ext uri="{FF2B5EF4-FFF2-40B4-BE49-F238E27FC236}">
                <a16:creationId xmlns:a16="http://schemas.microsoft.com/office/drawing/2014/main" id="{403DDB00-92B2-48CD-B5A2-26EF10D33F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Metin kutusu 3">
            <a:extLst>
              <a:ext uri="{FF2B5EF4-FFF2-40B4-BE49-F238E27FC236}">
                <a16:creationId xmlns:a16="http://schemas.microsoft.com/office/drawing/2014/main" id="{FDED174C-BBAF-494A-B974-B859DE14F55D}"/>
              </a:ext>
            </a:extLst>
          </p:cNvPr>
          <p:cNvSpPr txBox="1"/>
          <p:nvPr/>
        </p:nvSpPr>
        <p:spPr>
          <a:xfrm>
            <a:off x="704193" y="1376520"/>
            <a:ext cx="10962290" cy="369332"/>
          </a:xfrm>
          <a:prstGeom prst="rect">
            <a:avLst/>
          </a:prstGeom>
          <a:solidFill>
            <a:schemeClr val="accent1">
              <a:lumMod val="20000"/>
              <a:lumOff val="80000"/>
            </a:schemeClr>
          </a:solidFill>
        </p:spPr>
        <p:txBody>
          <a:bodyPr wrap="square" rtlCol="0">
            <a:spAutoFit/>
          </a:bodyPr>
          <a:lstStyle/>
          <a:p>
            <a:r>
              <a:rPr lang="tr-TR" b="1" dirty="0"/>
              <a:t>5. ADIM-SU VERİMLİLİĞİ EĞİTİMLERİ</a:t>
            </a:r>
          </a:p>
        </p:txBody>
      </p:sp>
      <p:sp>
        <p:nvSpPr>
          <p:cNvPr id="10" name="Metin kutusu 9">
            <a:extLst>
              <a:ext uri="{FF2B5EF4-FFF2-40B4-BE49-F238E27FC236}">
                <a16:creationId xmlns:a16="http://schemas.microsoft.com/office/drawing/2014/main" id="{6A44770B-B515-4C70-BC5A-3BC7AF6E2060}"/>
              </a:ext>
            </a:extLst>
          </p:cNvPr>
          <p:cNvSpPr txBox="1"/>
          <p:nvPr/>
        </p:nvSpPr>
        <p:spPr>
          <a:xfrm>
            <a:off x="704193" y="1876983"/>
            <a:ext cx="10962290" cy="2031325"/>
          </a:xfrm>
          <a:prstGeom prst="rect">
            <a:avLst/>
          </a:prstGeom>
          <a:solidFill>
            <a:schemeClr val="accent1">
              <a:lumMod val="40000"/>
              <a:lumOff val="60000"/>
            </a:schemeClr>
          </a:solidFill>
        </p:spPr>
        <p:txBody>
          <a:bodyPr wrap="square" rtlCol="0">
            <a:spAutoFit/>
          </a:bodyPr>
          <a:lstStyle/>
          <a:p>
            <a:pPr algn="l"/>
            <a:endParaRPr lang="tr-TR" sz="1800" b="0" i="0" u="none" strike="noStrike" baseline="0" dirty="0">
              <a:solidFill>
                <a:srgbClr val="000000"/>
              </a:solidFill>
              <a:latin typeface="Calibri" panose="020F0502020204030204" pitchFamily="34" charset="0"/>
            </a:endParaRPr>
          </a:p>
          <a:p>
            <a:r>
              <a:rPr lang="tr-TR" sz="1800" b="0" i="0" u="none" strike="noStrike" baseline="0" dirty="0">
                <a:solidFill>
                  <a:srgbClr val="000000"/>
                </a:solidFill>
                <a:latin typeface="Calibri" panose="020F0502020204030204" pitchFamily="34" charset="0"/>
              </a:rPr>
              <a:t>Eğitimler </a:t>
            </a:r>
            <a:r>
              <a:rPr lang="tr-TR" sz="1800" b="1" i="0" u="sng" strike="noStrike" baseline="0" dirty="0">
                <a:solidFill>
                  <a:srgbClr val="000000"/>
                </a:solidFill>
                <a:latin typeface="Calibri" panose="020F0502020204030204" pitchFamily="34" charset="0"/>
              </a:rPr>
              <a:t>iki modülden </a:t>
            </a:r>
            <a:r>
              <a:rPr lang="tr-TR" sz="1800" b="0" i="0" u="none" strike="noStrike" baseline="0" dirty="0">
                <a:solidFill>
                  <a:srgbClr val="000000"/>
                </a:solidFill>
                <a:latin typeface="Calibri" panose="020F0502020204030204" pitchFamily="34" charset="0"/>
              </a:rPr>
              <a:t>oluşur:</a:t>
            </a:r>
          </a:p>
          <a:p>
            <a:pPr marL="285750" indent="-285750">
              <a:buFont typeface="Wingdings" panose="05000000000000000000" pitchFamily="2" charset="2"/>
              <a:buChar char="ü"/>
            </a:pPr>
            <a:r>
              <a:rPr lang="tr-TR" sz="1800" b="0" i="0" u="none" strike="noStrike" baseline="0" dirty="0">
                <a:solidFill>
                  <a:srgbClr val="000000"/>
                </a:solidFill>
                <a:latin typeface="Calibri" panose="020F0502020204030204" pitchFamily="34" charset="0"/>
              </a:rPr>
              <a:t>Su Verimliliği Genel Eğitimi,</a:t>
            </a:r>
          </a:p>
          <a:p>
            <a:pPr marL="285750" indent="-285750">
              <a:buFont typeface="Wingdings" panose="05000000000000000000" pitchFamily="2" charset="2"/>
              <a:buChar char="ü"/>
            </a:pPr>
            <a:r>
              <a:rPr lang="tr-TR" sz="1800" b="0" i="0" u="none" strike="noStrike" baseline="0" dirty="0" err="1">
                <a:solidFill>
                  <a:srgbClr val="000000"/>
                </a:solidFill>
                <a:latin typeface="Calibri" panose="020F0502020204030204" pitchFamily="34" charset="0"/>
              </a:rPr>
              <a:t>Sektörel</a:t>
            </a:r>
            <a:r>
              <a:rPr lang="tr-TR" sz="1800" b="0" i="0" u="none" strike="noStrike" baseline="0" dirty="0">
                <a:solidFill>
                  <a:srgbClr val="000000"/>
                </a:solidFill>
                <a:latin typeface="Calibri" panose="020F0502020204030204" pitchFamily="34" charset="0"/>
              </a:rPr>
              <a:t> Su Verimliliği Eğitimi.</a:t>
            </a:r>
          </a:p>
          <a:p>
            <a:endParaRPr lang="tr-TR" sz="1800" b="0" i="0" u="none" strike="noStrike" baseline="0" dirty="0">
              <a:solidFill>
                <a:srgbClr val="000000"/>
              </a:solidFill>
              <a:latin typeface="Calibri" panose="020F0502020204030204" pitchFamily="34" charset="0"/>
            </a:endParaRPr>
          </a:p>
          <a:p>
            <a:r>
              <a:rPr lang="tr-TR" sz="1800" b="0" i="0" u="none" strike="noStrike" baseline="0" dirty="0">
                <a:solidFill>
                  <a:srgbClr val="000000"/>
                </a:solidFill>
                <a:latin typeface="Calibri" panose="020F0502020204030204" pitchFamily="34" charset="0"/>
              </a:rPr>
              <a:t>Her modül için eğitimler </a:t>
            </a:r>
            <a:r>
              <a:rPr lang="tr-TR" sz="1800" b="1" i="0" u="sng" strike="noStrike" baseline="0" dirty="0">
                <a:solidFill>
                  <a:srgbClr val="000000"/>
                </a:solidFill>
                <a:latin typeface="Calibri" panose="020F0502020204030204" pitchFamily="34" charset="0"/>
              </a:rPr>
              <a:t>yılda en az 1 kez </a:t>
            </a:r>
            <a:r>
              <a:rPr lang="tr-TR" sz="1800" b="0" i="0" u="none" strike="noStrike" baseline="0" dirty="0">
                <a:solidFill>
                  <a:srgbClr val="000000"/>
                </a:solidFill>
                <a:latin typeface="Calibri" panose="020F0502020204030204" pitchFamily="34" charset="0"/>
              </a:rPr>
              <a:t>tekrarlanır.</a:t>
            </a:r>
          </a:p>
          <a:p>
            <a:r>
              <a:rPr lang="tr-TR" sz="1800" b="0" i="0" u="none" strike="noStrike" baseline="0" dirty="0">
                <a:solidFill>
                  <a:srgbClr val="000000"/>
                </a:solidFill>
                <a:latin typeface="Calibri" panose="020F0502020204030204" pitchFamily="34" charset="0"/>
              </a:rPr>
              <a:t>Kuruluşta çalışan tüm personel </a:t>
            </a:r>
            <a:r>
              <a:rPr lang="tr-TR" sz="1800" b="1" i="0" u="sng" strike="noStrike" baseline="0" dirty="0">
                <a:solidFill>
                  <a:srgbClr val="000000"/>
                </a:solidFill>
                <a:latin typeface="Calibri" panose="020F0502020204030204" pitchFamily="34" charset="0"/>
              </a:rPr>
              <a:t>Su Verimliliği Genel Eğitimi</a:t>
            </a:r>
            <a:r>
              <a:rPr lang="tr-TR" sz="1800" b="0" i="0" u="none" strike="noStrike" baseline="0" dirty="0">
                <a:solidFill>
                  <a:srgbClr val="000000"/>
                </a:solidFill>
                <a:latin typeface="Calibri" panose="020F0502020204030204" pitchFamily="34" charset="0"/>
              </a:rPr>
              <a:t> almak zorundadır.</a:t>
            </a:r>
          </a:p>
        </p:txBody>
      </p:sp>
      <p:pic>
        <p:nvPicPr>
          <p:cNvPr id="5" name="Resim 4">
            <a:extLst>
              <a:ext uri="{FF2B5EF4-FFF2-40B4-BE49-F238E27FC236}">
                <a16:creationId xmlns:a16="http://schemas.microsoft.com/office/drawing/2014/main" id="{A6597566-DC6B-4E53-BD17-A04047429D08}"/>
              </a:ext>
            </a:extLst>
          </p:cNvPr>
          <p:cNvPicPr>
            <a:picLocks noChangeAspect="1"/>
          </p:cNvPicPr>
          <p:nvPr/>
        </p:nvPicPr>
        <p:blipFill>
          <a:blip r:embed="rId3"/>
          <a:stretch>
            <a:fillRect/>
          </a:stretch>
        </p:blipFill>
        <p:spPr>
          <a:xfrm>
            <a:off x="8382234" y="2061143"/>
            <a:ext cx="3105573" cy="1845458"/>
          </a:xfrm>
          <a:prstGeom prst="rect">
            <a:avLst/>
          </a:prstGeom>
        </p:spPr>
      </p:pic>
      <p:pic>
        <p:nvPicPr>
          <p:cNvPr id="7" name="Resim 6">
            <a:extLst>
              <a:ext uri="{FF2B5EF4-FFF2-40B4-BE49-F238E27FC236}">
                <a16:creationId xmlns:a16="http://schemas.microsoft.com/office/drawing/2014/main" id="{0DD9E504-7468-4838-8BE2-FF846853710B}"/>
              </a:ext>
            </a:extLst>
          </p:cNvPr>
          <p:cNvPicPr>
            <a:picLocks noChangeAspect="1"/>
          </p:cNvPicPr>
          <p:nvPr/>
        </p:nvPicPr>
        <p:blipFill>
          <a:blip r:embed="rId4"/>
          <a:stretch>
            <a:fillRect/>
          </a:stretch>
        </p:blipFill>
        <p:spPr>
          <a:xfrm>
            <a:off x="704193" y="4039439"/>
            <a:ext cx="10962290" cy="2339863"/>
          </a:xfrm>
          <a:prstGeom prst="rect">
            <a:avLst/>
          </a:prstGeom>
        </p:spPr>
      </p:pic>
      <p:pic>
        <p:nvPicPr>
          <p:cNvPr id="2" name="Resim 1">
            <a:extLst>
              <a:ext uri="{FF2B5EF4-FFF2-40B4-BE49-F238E27FC236}">
                <a16:creationId xmlns:a16="http://schemas.microsoft.com/office/drawing/2014/main" id="{00AFEA0F-CCD1-F148-83D5-A86C79C02199}"/>
              </a:ext>
            </a:extLst>
          </p:cNvPr>
          <p:cNvPicPr>
            <a:picLocks noChangeAspect="1"/>
          </p:cNvPicPr>
          <p:nvPr/>
        </p:nvPicPr>
        <p:blipFill>
          <a:blip r:embed="rId5"/>
          <a:stretch>
            <a:fillRect/>
          </a:stretch>
        </p:blipFill>
        <p:spPr>
          <a:xfrm>
            <a:off x="0" y="38644"/>
            <a:ext cx="1430767" cy="856445"/>
          </a:xfrm>
          <a:prstGeom prst="rect">
            <a:avLst/>
          </a:prstGeom>
        </p:spPr>
      </p:pic>
      <p:pic>
        <p:nvPicPr>
          <p:cNvPr id="3" name="Resim 2">
            <a:extLst>
              <a:ext uri="{FF2B5EF4-FFF2-40B4-BE49-F238E27FC236}">
                <a16:creationId xmlns:a16="http://schemas.microsoft.com/office/drawing/2014/main" id="{63D6C21E-F569-5F0A-4706-DA1E7BF06433}"/>
              </a:ext>
            </a:extLst>
          </p:cNvPr>
          <p:cNvPicPr>
            <a:picLocks noChangeAspect="1"/>
          </p:cNvPicPr>
          <p:nvPr/>
        </p:nvPicPr>
        <p:blipFill>
          <a:blip r:embed="rId6"/>
          <a:stretch>
            <a:fillRect/>
          </a:stretch>
        </p:blipFill>
        <p:spPr>
          <a:xfrm>
            <a:off x="10531736" y="0"/>
            <a:ext cx="1660264" cy="1319114"/>
          </a:xfrm>
          <a:prstGeom prst="rect">
            <a:avLst/>
          </a:prstGeom>
        </p:spPr>
      </p:pic>
    </p:spTree>
    <p:extLst>
      <p:ext uri="{BB962C8B-B14F-4D97-AF65-F5344CB8AC3E}">
        <p14:creationId xmlns:p14="http://schemas.microsoft.com/office/powerpoint/2010/main" val="215203966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Başlık 6">
            <a:extLst>
              <a:ext uri="{FF2B5EF4-FFF2-40B4-BE49-F238E27FC236}">
                <a16:creationId xmlns:a16="http://schemas.microsoft.com/office/drawing/2014/main" id="{8876BCD5-9CED-4819-9913-27B6BE68DD51}"/>
              </a:ext>
            </a:extLst>
          </p:cNvPr>
          <p:cNvSpPr>
            <a:spLocks noGrp="1"/>
          </p:cNvSpPr>
          <p:nvPr>
            <p:ph type="title"/>
          </p:nvPr>
        </p:nvSpPr>
        <p:spPr>
          <a:xfrm>
            <a:off x="2878320" y="226855"/>
            <a:ext cx="5552090" cy="787743"/>
          </a:xfrm>
        </p:spPr>
        <p:txBody>
          <a:bodyPr>
            <a:normAutofit/>
          </a:bodyPr>
          <a:lstStyle/>
          <a:p>
            <a:r>
              <a:rPr lang="tr-TR" sz="2400" b="1" dirty="0">
                <a:latin typeface="+mn-lt"/>
              </a:rPr>
              <a:t>Su Verimliliği Yönetmeliği</a:t>
            </a:r>
            <a:br>
              <a:rPr lang="tr-TR" sz="2400" b="1" dirty="0">
                <a:latin typeface="+mn-lt"/>
              </a:rPr>
            </a:br>
            <a:r>
              <a:rPr lang="tr-TR" sz="2400" b="1" dirty="0">
                <a:latin typeface="+mn-lt"/>
              </a:rPr>
              <a:t>R.G. Tarihi: 27.12.2024, R.G. Sayısı: 32765</a:t>
            </a:r>
          </a:p>
        </p:txBody>
      </p:sp>
      <p:pic>
        <p:nvPicPr>
          <p:cNvPr id="9" name="İçerik Yer Tutucusu 8">
            <a:extLst>
              <a:ext uri="{FF2B5EF4-FFF2-40B4-BE49-F238E27FC236}">
                <a16:creationId xmlns:a16="http://schemas.microsoft.com/office/drawing/2014/main" id="{403DDB00-92B2-48CD-B5A2-26EF10D33F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Metin kutusu 3">
            <a:extLst>
              <a:ext uri="{FF2B5EF4-FFF2-40B4-BE49-F238E27FC236}">
                <a16:creationId xmlns:a16="http://schemas.microsoft.com/office/drawing/2014/main" id="{FDED174C-BBAF-494A-B974-B859DE14F55D}"/>
              </a:ext>
            </a:extLst>
          </p:cNvPr>
          <p:cNvSpPr txBox="1"/>
          <p:nvPr/>
        </p:nvSpPr>
        <p:spPr>
          <a:xfrm>
            <a:off x="704193" y="1376520"/>
            <a:ext cx="10962290" cy="369332"/>
          </a:xfrm>
          <a:prstGeom prst="rect">
            <a:avLst/>
          </a:prstGeom>
          <a:solidFill>
            <a:schemeClr val="accent1">
              <a:lumMod val="20000"/>
              <a:lumOff val="80000"/>
            </a:schemeClr>
          </a:solidFill>
        </p:spPr>
        <p:txBody>
          <a:bodyPr wrap="square" rtlCol="0">
            <a:spAutoFit/>
          </a:bodyPr>
          <a:lstStyle/>
          <a:p>
            <a:r>
              <a:rPr lang="tr-TR" b="1" dirty="0"/>
              <a:t>6. ADIM-SU VERİMLİ EKİPMAN VE MALZEMELERİN KULLANILMASI</a:t>
            </a:r>
          </a:p>
        </p:txBody>
      </p:sp>
      <p:pic>
        <p:nvPicPr>
          <p:cNvPr id="3" name="Resim 2">
            <a:extLst>
              <a:ext uri="{FF2B5EF4-FFF2-40B4-BE49-F238E27FC236}">
                <a16:creationId xmlns:a16="http://schemas.microsoft.com/office/drawing/2014/main" id="{551082A4-8378-4923-949D-98272CB991F3}"/>
              </a:ext>
            </a:extLst>
          </p:cNvPr>
          <p:cNvPicPr>
            <a:picLocks noChangeAspect="1"/>
          </p:cNvPicPr>
          <p:nvPr/>
        </p:nvPicPr>
        <p:blipFill>
          <a:blip r:embed="rId3"/>
          <a:stretch>
            <a:fillRect/>
          </a:stretch>
        </p:blipFill>
        <p:spPr>
          <a:xfrm>
            <a:off x="704193" y="2029196"/>
            <a:ext cx="11046373" cy="3582990"/>
          </a:xfrm>
          <a:prstGeom prst="rect">
            <a:avLst/>
          </a:prstGeom>
        </p:spPr>
      </p:pic>
      <p:pic>
        <p:nvPicPr>
          <p:cNvPr id="2" name="Resim 1">
            <a:extLst>
              <a:ext uri="{FF2B5EF4-FFF2-40B4-BE49-F238E27FC236}">
                <a16:creationId xmlns:a16="http://schemas.microsoft.com/office/drawing/2014/main" id="{0BEE8D58-2464-C7C3-C999-60D701354429}"/>
              </a:ext>
            </a:extLst>
          </p:cNvPr>
          <p:cNvPicPr>
            <a:picLocks noChangeAspect="1"/>
          </p:cNvPicPr>
          <p:nvPr/>
        </p:nvPicPr>
        <p:blipFill>
          <a:blip r:embed="rId4"/>
          <a:stretch>
            <a:fillRect/>
          </a:stretch>
        </p:blipFill>
        <p:spPr>
          <a:xfrm>
            <a:off x="0" y="38644"/>
            <a:ext cx="1430767" cy="856445"/>
          </a:xfrm>
          <a:prstGeom prst="rect">
            <a:avLst/>
          </a:prstGeom>
        </p:spPr>
      </p:pic>
      <p:pic>
        <p:nvPicPr>
          <p:cNvPr id="5" name="Resim 4">
            <a:extLst>
              <a:ext uri="{FF2B5EF4-FFF2-40B4-BE49-F238E27FC236}">
                <a16:creationId xmlns:a16="http://schemas.microsoft.com/office/drawing/2014/main" id="{E783BD32-FC61-1FB3-50AB-7FF2FA3680FD}"/>
              </a:ext>
            </a:extLst>
          </p:cNvPr>
          <p:cNvPicPr>
            <a:picLocks noChangeAspect="1"/>
          </p:cNvPicPr>
          <p:nvPr/>
        </p:nvPicPr>
        <p:blipFill>
          <a:blip r:embed="rId5"/>
          <a:stretch>
            <a:fillRect/>
          </a:stretch>
        </p:blipFill>
        <p:spPr>
          <a:xfrm>
            <a:off x="10531736" y="0"/>
            <a:ext cx="1660264" cy="1319114"/>
          </a:xfrm>
          <a:prstGeom prst="rect">
            <a:avLst/>
          </a:prstGeom>
        </p:spPr>
      </p:pic>
    </p:spTree>
    <p:extLst>
      <p:ext uri="{BB962C8B-B14F-4D97-AF65-F5344CB8AC3E}">
        <p14:creationId xmlns:p14="http://schemas.microsoft.com/office/powerpoint/2010/main" val="3580447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Başlık 6">
            <a:extLst>
              <a:ext uri="{FF2B5EF4-FFF2-40B4-BE49-F238E27FC236}">
                <a16:creationId xmlns:a16="http://schemas.microsoft.com/office/drawing/2014/main" id="{8876BCD5-9CED-4819-9913-27B6BE68DD51}"/>
              </a:ext>
            </a:extLst>
          </p:cNvPr>
          <p:cNvSpPr>
            <a:spLocks noGrp="1"/>
          </p:cNvSpPr>
          <p:nvPr>
            <p:ph type="title"/>
          </p:nvPr>
        </p:nvSpPr>
        <p:spPr>
          <a:xfrm>
            <a:off x="1802555" y="265685"/>
            <a:ext cx="5803102" cy="787743"/>
          </a:xfrm>
        </p:spPr>
        <p:txBody>
          <a:bodyPr>
            <a:normAutofit/>
          </a:bodyPr>
          <a:lstStyle/>
          <a:p>
            <a:r>
              <a:rPr lang="tr-TR" sz="2400" b="1" dirty="0">
                <a:latin typeface="+mn-lt"/>
              </a:rPr>
              <a:t>Su Verimliliği Yönetmeliği</a:t>
            </a:r>
            <a:br>
              <a:rPr lang="tr-TR" sz="2400" b="1" dirty="0">
                <a:latin typeface="+mn-lt"/>
              </a:rPr>
            </a:br>
            <a:r>
              <a:rPr lang="tr-TR" sz="2400" b="1" dirty="0">
                <a:latin typeface="+mn-lt"/>
              </a:rPr>
              <a:t>R.G. Tarihi: 27.12.2024, R.G. Sayısı: 32765</a:t>
            </a:r>
          </a:p>
        </p:txBody>
      </p:sp>
      <p:pic>
        <p:nvPicPr>
          <p:cNvPr id="9" name="İçerik Yer Tutucusu 8">
            <a:extLst>
              <a:ext uri="{FF2B5EF4-FFF2-40B4-BE49-F238E27FC236}">
                <a16:creationId xmlns:a16="http://schemas.microsoft.com/office/drawing/2014/main" id="{403DDB00-92B2-48CD-B5A2-26EF10D33F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Metin kutusu 3">
            <a:extLst>
              <a:ext uri="{FF2B5EF4-FFF2-40B4-BE49-F238E27FC236}">
                <a16:creationId xmlns:a16="http://schemas.microsoft.com/office/drawing/2014/main" id="{FDED174C-BBAF-494A-B974-B859DE14F55D}"/>
              </a:ext>
            </a:extLst>
          </p:cNvPr>
          <p:cNvSpPr txBox="1"/>
          <p:nvPr/>
        </p:nvSpPr>
        <p:spPr>
          <a:xfrm>
            <a:off x="704193" y="1376520"/>
            <a:ext cx="10962290" cy="369332"/>
          </a:xfrm>
          <a:prstGeom prst="rect">
            <a:avLst/>
          </a:prstGeom>
          <a:solidFill>
            <a:schemeClr val="accent1">
              <a:lumMod val="20000"/>
              <a:lumOff val="80000"/>
            </a:schemeClr>
          </a:solidFill>
        </p:spPr>
        <p:txBody>
          <a:bodyPr wrap="square" rtlCol="0">
            <a:spAutoFit/>
          </a:bodyPr>
          <a:lstStyle/>
          <a:p>
            <a:r>
              <a:rPr lang="tr-TR" b="1" dirty="0"/>
              <a:t>7. ADIM-YAZILI VE GÖRSEL SU VERİMLİLİĞİ MATERYALLERİNİN KULLANILMASI</a:t>
            </a:r>
          </a:p>
        </p:txBody>
      </p:sp>
      <p:pic>
        <p:nvPicPr>
          <p:cNvPr id="5" name="Resim 4">
            <a:extLst>
              <a:ext uri="{FF2B5EF4-FFF2-40B4-BE49-F238E27FC236}">
                <a16:creationId xmlns:a16="http://schemas.microsoft.com/office/drawing/2014/main" id="{646A738F-BAF2-434F-81AC-3A38013B630D}"/>
              </a:ext>
            </a:extLst>
          </p:cNvPr>
          <p:cNvPicPr>
            <a:picLocks noChangeAspect="1"/>
          </p:cNvPicPr>
          <p:nvPr/>
        </p:nvPicPr>
        <p:blipFill>
          <a:blip r:embed="rId3"/>
          <a:stretch>
            <a:fillRect/>
          </a:stretch>
        </p:blipFill>
        <p:spPr>
          <a:xfrm>
            <a:off x="641129" y="1949583"/>
            <a:ext cx="11025353" cy="4015279"/>
          </a:xfrm>
          <a:prstGeom prst="rect">
            <a:avLst/>
          </a:prstGeom>
        </p:spPr>
      </p:pic>
      <p:pic>
        <p:nvPicPr>
          <p:cNvPr id="2" name="Resim 1">
            <a:extLst>
              <a:ext uri="{FF2B5EF4-FFF2-40B4-BE49-F238E27FC236}">
                <a16:creationId xmlns:a16="http://schemas.microsoft.com/office/drawing/2014/main" id="{AA1E9BD0-10AA-3AE8-B207-5104E875DF73}"/>
              </a:ext>
            </a:extLst>
          </p:cNvPr>
          <p:cNvPicPr>
            <a:picLocks noChangeAspect="1"/>
          </p:cNvPicPr>
          <p:nvPr/>
        </p:nvPicPr>
        <p:blipFill>
          <a:blip r:embed="rId4"/>
          <a:stretch>
            <a:fillRect/>
          </a:stretch>
        </p:blipFill>
        <p:spPr>
          <a:xfrm>
            <a:off x="0" y="38644"/>
            <a:ext cx="1430767" cy="856445"/>
          </a:xfrm>
          <a:prstGeom prst="rect">
            <a:avLst/>
          </a:prstGeom>
        </p:spPr>
      </p:pic>
      <p:pic>
        <p:nvPicPr>
          <p:cNvPr id="3" name="Resim 2">
            <a:extLst>
              <a:ext uri="{FF2B5EF4-FFF2-40B4-BE49-F238E27FC236}">
                <a16:creationId xmlns:a16="http://schemas.microsoft.com/office/drawing/2014/main" id="{9669DAAA-3C66-3439-7E16-E013DA887534}"/>
              </a:ext>
            </a:extLst>
          </p:cNvPr>
          <p:cNvPicPr>
            <a:picLocks noChangeAspect="1"/>
          </p:cNvPicPr>
          <p:nvPr/>
        </p:nvPicPr>
        <p:blipFill>
          <a:blip r:embed="rId5"/>
          <a:stretch>
            <a:fillRect/>
          </a:stretch>
        </p:blipFill>
        <p:spPr>
          <a:xfrm>
            <a:off x="10531736" y="0"/>
            <a:ext cx="1660264" cy="1319114"/>
          </a:xfrm>
          <a:prstGeom prst="rect">
            <a:avLst/>
          </a:prstGeom>
        </p:spPr>
      </p:pic>
    </p:spTree>
    <p:extLst>
      <p:ext uri="{BB962C8B-B14F-4D97-AF65-F5344CB8AC3E}">
        <p14:creationId xmlns:p14="http://schemas.microsoft.com/office/powerpoint/2010/main" val="2177404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Başlık 6">
            <a:extLst>
              <a:ext uri="{FF2B5EF4-FFF2-40B4-BE49-F238E27FC236}">
                <a16:creationId xmlns:a16="http://schemas.microsoft.com/office/drawing/2014/main" id="{6BED4596-91D9-44F3-9C07-F4583D4FE347}"/>
              </a:ext>
            </a:extLst>
          </p:cNvPr>
          <p:cNvSpPr>
            <a:spLocks noGrp="1"/>
          </p:cNvSpPr>
          <p:nvPr>
            <p:ph type="title"/>
          </p:nvPr>
        </p:nvSpPr>
        <p:spPr>
          <a:xfrm>
            <a:off x="1757728" y="253099"/>
            <a:ext cx="5727798" cy="787743"/>
          </a:xfrm>
        </p:spPr>
        <p:txBody>
          <a:bodyPr>
            <a:normAutofit/>
          </a:bodyPr>
          <a:lstStyle/>
          <a:p>
            <a:r>
              <a:rPr lang="tr-TR" sz="2400" b="1" dirty="0">
                <a:latin typeface="+mn-lt"/>
              </a:rPr>
              <a:t>Su Verimliliği Yönetmeliği</a:t>
            </a:r>
            <a:br>
              <a:rPr lang="tr-TR" sz="2400" b="1" dirty="0">
                <a:latin typeface="+mn-lt"/>
              </a:rPr>
            </a:br>
            <a:r>
              <a:rPr lang="tr-TR" sz="2400" b="1" dirty="0">
                <a:latin typeface="+mn-lt"/>
              </a:rPr>
              <a:t>R.G. Tarihi: 27.12.2024, R.G. Sayısı: 32765</a:t>
            </a:r>
          </a:p>
        </p:txBody>
      </p:sp>
      <p:pic>
        <p:nvPicPr>
          <p:cNvPr id="9" name="İçerik Yer Tutucusu 8">
            <a:extLst>
              <a:ext uri="{FF2B5EF4-FFF2-40B4-BE49-F238E27FC236}">
                <a16:creationId xmlns:a16="http://schemas.microsoft.com/office/drawing/2014/main" id="{403DDB00-92B2-48CD-B5A2-26EF10D33F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Metin kutusu 3">
            <a:extLst>
              <a:ext uri="{FF2B5EF4-FFF2-40B4-BE49-F238E27FC236}">
                <a16:creationId xmlns:a16="http://schemas.microsoft.com/office/drawing/2014/main" id="{FDED174C-BBAF-494A-B974-B859DE14F55D}"/>
              </a:ext>
            </a:extLst>
          </p:cNvPr>
          <p:cNvSpPr txBox="1"/>
          <p:nvPr/>
        </p:nvSpPr>
        <p:spPr>
          <a:xfrm>
            <a:off x="914399" y="1539031"/>
            <a:ext cx="8046721" cy="369332"/>
          </a:xfrm>
          <a:prstGeom prst="rect">
            <a:avLst/>
          </a:prstGeom>
          <a:solidFill>
            <a:schemeClr val="accent6">
              <a:lumMod val="40000"/>
              <a:lumOff val="60000"/>
            </a:schemeClr>
          </a:solidFill>
        </p:spPr>
        <p:txBody>
          <a:bodyPr wrap="square" rtlCol="0">
            <a:spAutoFit/>
          </a:bodyPr>
          <a:lstStyle/>
          <a:p>
            <a:r>
              <a:rPr lang="tr-TR" b="1" dirty="0"/>
              <a:t>Yeşil Su Verimliliği Belgesi Değerlendirme Kriterleri –Endüstriyel Tesisler İçin(Ek-4)</a:t>
            </a:r>
          </a:p>
        </p:txBody>
      </p:sp>
      <p:graphicFrame>
        <p:nvGraphicFramePr>
          <p:cNvPr id="8" name="Diyagram 7">
            <a:extLst>
              <a:ext uri="{FF2B5EF4-FFF2-40B4-BE49-F238E27FC236}">
                <a16:creationId xmlns:a16="http://schemas.microsoft.com/office/drawing/2014/main" id="{B51F7813-083C-415C-A734-91C7E21BAAAC}"/>
              </a:ext>
            </a:extLst>
          </p:cNvPr>
          <p:cNvGraphicFramePr/>
          <p:nvPr>
            <p:extLst>
              <p:ext uri="{D42A27DB-BD31-4B8C-83A1-F6EECF244321}">
                <p14:modId xmlns:p14="http://schemas.microsoft.com/office/powerpoint/2010/main" val="2122365294"/>
              </p:ext>
            </p:extLst>
          </p:nvPr>
        </p:nvGraphicFramePr>
        <p:xfrm>
          <a:off x="1705825" y="2044667"/>
          <a:ext cx="9834533" cy="35546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Metin kutusu 4">
            <a:extLst>
              <a:ext uri="{FF2B5EF4-FFF2-40B4-BE49-F238E27FC236}">
                <a16:creationId xmlns:a16="http://schemas.microsoft.com/office/drawing/2014/main" id="{88929F0A-2747-4C0F-BBDE-3B3A11DA6BED}"/>
              </a:ext>
            </a:extLst>
          </p:cNvPr>
          <p:cNvSpPr txBox="1"/>
          <p:nvPr/>
        </p:nvSpPr>
        <p:spPr>
          <a:xfrm>
            <a:off x="2022372" y="2527252"/>
            <a:ext cx="325821" cy="369332"/>
          </a:xfrm>
          <a:prstGeom prst="rect">
            <a:avLst/>
          </a:prstGeom>
          <a:noFill/>
        </p:spPr>
        <p:txBody>
          <a:bodyPr wrap="square" rtlCol="0">
            <a:spAutoFit/>
          </a:bodyPr>
          <a:lstStyle/>
          <a:p>
            <a:r>
              <a:rPr lang="tr-TR" b="1" dirty="0"/>
              <a:t>1</a:t>
            </a:r>
          </a:p>
        </p:txBody>
      </p:sp>
      <p:sp>
        <p:nvSpPr>
          <p:cNvPr id="10" name="Metin kutusu 9">
            <a:extLst>
              <a:ext uri="{FF2B5EF4-FFF2-40B4-BE49-F238E27FC236}">
                <a16:creationId xmlns:a16="http://schemas.microsoft.com/office/drawing/2014/main" id="{E0E392D6-C38F-44EE-828F-9C0DAAA106FF}"/>
              </a:ext>
            </a:extLst>
          </p:cNvPr>
          <p:cNvSpPr txBox="1"/>
          <p:nvPr/>
        </p:nvSpPr>
        <p:spPr>
          <a:xfrm>
            <a:off x="2348193" y="3637345"/>
            <a:ext cx="325821" cy="369332"/>
          </a:xfrm>
          <a:prstGeom prst="rect">
            <a:avLst/>
          </a:prstGeom>
          <a:noFill/>
        </p:spPr>
        <p:txBody>
          <a:bodyPr wrap="square" rtlCol="0">
            <a:spAutoFit/>
          </a:bodyPr>
          <a:lstStyle/>
          <a:p>
            <a:r>
              <a:rPr lang="tr-TR" b="1" dirty="0"/>
              <a:t>2</a:t>
            </a:r>
          </a:p>
        </p:txBody>
      </p:sp>
      <p:sp>
        <p:nvSpPr>
          <p:cNvPr id="11" name="Metin kutusu 10">
            <a:extLst>
              <a:ext uri="{FF2B5EF4-FFF2-40B4-BE49-F238E27FC236}">
                <a16:creationId xmlns:a16="http://schemas.microsoft.com/office/drawing/2014/main" id="{4B081B2F-7891-408C-A76D-6C9D7C882FD1}"/>
              </a:ext>
            </a:extLst>
          </p:cNvPr>
          <p:cNvSpPr txBox="1"/>
          <p:nvPr/>
        </p:nvSpPr>
        <p:spPr>
          <a:xfrm>
            <a:off x="2022372" y="4625566"/>
            <a:ext cx="325821" cy="369332"/>
          </a:xfrm>
          <a:prstGeom prst="rect">
            <a:avLst/>
          </a:prstGeom>
          <a:noFill/>
        </p:spPr>
        <p:txBody>
          <a:bodyPr wrap="square" rtlCol="0">
            <a:spAutoFit/>
          </a:bodyPr>
          <a:lstStyle/>
          <a:p>
            <a:r>
              <a:rPr lang="tr-TR" b="1" dirty="0"/>
              <a:t>3</a:t>
            </a:r>
          </a:p>
        </p:txBody>
      </p:sp>
      <p:pic>
        <p:nvPicPr>
          <p:cNvPr id="3" name="Resim 2">
            <a:extLst>
              <a:ext uri="{FF2B5EF4-FFF2-40B4-BE49-F238E27FC236}">
                <a16:creationId xmlns:a16="http://schemas.microsoft.com/office/drawing/2014/main" id="{E63C5C27-EDD2-42AE-839E-BB574D3158AF}"/>
              </a:ext>
            </a:extLst>
          </p:cNvPr>
          <p:cNvPicPr>
            <a:picLocks noChangeAspect="1"/>
          </p:cNvPicPr>
          <p:nvPr/>
        </p:nvPicPr>
        <p:blipFill>
          <a:blip r:embed="rId8"/>
          <a:stretch>
            <a:fillRect/>
          </a:stretch>
        </p:blipFill>
        <p:spPr>
          <a:xfrm>
            <a:off x="9172111" y="496218"/>
            <a:ext cx="1285682" cy="1687457"/>
          </a:xfrm>
          <a:prstGeom prst="rect">
            <a:avLst/>
          </a:prstGeom>
        </p:spPr>
      </p:pic>
      <p:sp>
        <p:nvSpPr>
          <p:cNvPr id="2" name="Metin kutusu 1">
            <a:extLst>
              <a:ext uri="{FF2B5EF4-FFF2-40B4-BE49-F238E27FC236}">
                <a16:creationId xmlns:a16="http://schemas.microsoft.com/office/drawing/2014/main" id="{6C7A095C-D277-AD1A-A4E3-AED2208202C1}"/>
              </a:ext>
            </a:extLst>
          </p:cNvPr>
          <p:cNvSpPr txBox="1"/>
          <p:nvPr/>
        </p:nvSpPr>
        <p:spPr>
          <a:xfrm>
            <a:off x="1705825" y="5841697"/>
            <a:ext cx="9466730" cy="369332"/>
          </a:xfrm>
          <a:prstGeom prst="rect">
            <a:avLst/>
          </a:prstGeom>
          <a:noFill/>
        </p:spPr>
        <p:txBody>
          <a:bodyPr wrap="square" rtlCol="0">
            <a:spAutoFit/>
          </a:bodyPr>
          <a:lstStyle/>
          <a:p>
            <a:r>
              <a:rPr lang="tr-TR" dirty="0"/>
              <a:t>* Bu kriter ilk yeşil belge başvurusunda aranmaz, yeşil belge yenileme başvurusunda zorunludur.</a:t>
            </a:r>
          </a:p>
        </p:txBody>
      </p:sp>
      <p:pic>
        <p:nvPicPr>
          <p:cNvPr id="6" name="Resim 5">
            <a:extLst>
              <a:ext uri="{FF2B5EF4-FFF2-40B4-BE49-F238E27FC236}">
                <a16:creationId xmlns:a16="http://schemas.microsoft.com/office/drawing/2014/main" id="{BC70DC0E-D0A0-43AD-2DF3-55EF4466588D}"/>
              </a:ext>
            </a:extLst>
          </p:cNvPr>
          <p:cNvPicPr>
            <a:picLocks noChangeAspect="1"/>
          </p:cNvPicPr>
          <p:nvPr/>
        </p:nvPicPr>
        <p:blipFill>
          <a:blip r:embed="rId9"/>
          <a:stretch>
            <a:fillRect/>
          </a:stretch>
        </p:blipFill>
        <p:spPr>
          <a:xfrm>
            <a:off x="0" y="38644"/>
            <a:ext cx="1430767" cy="856445"/>
          </a:xfrm>
          <a:prstGeom prst="rect">
            <a:avLst/>
          </a:prstGeom>
        </p:spPr>
      </p:pic>
      <p:pic>
        <p:nvPicPr>
          <p:cNvPr id="7" name="Resim 6">
            <a:extLst>
              <a:ext uri="{FF2B5EF4-FFF2-40B4-BE49-F238E27FC236}">
                <a16:creationId xmlns:a16="http://schemas.microsoft.com/office/drawing/2014/main" id="{EBF7D4E8-A0CE-5BD9-CFE8-348D3FAD7005}"/>
              </a:ext>
            </a:extLst>
          </p:cNvPr>
          <p:cNvPicPr>
            <a:picLocks noChangeAspect="1"/>
          </p:cNvPicPr>
          <p:nvPr/>
        </p:nvPicPr>
        <p:blipFill>
          <a:blip r:embed="rId10"/>
          <a:stretch>
            <a:fillRect/>
          </a:stretch>
        </p:blipFill>
        <p:spPr>
          <a:xfrm>
            <a:off x="10531736" y="0"/>
            <a:ext cx="1660264" cy="1319114"/>
          </a:xfrm>
          <a:prstGeom prst="rect">
            <a:avLst/>
          </a:prstGeom>
        </p:spPr>
      </p:pic>
    </p:spTree>
    <p:extLst>
      <p:ext uri="{BB962C8B-B14F-4D97-AF65-F5344CB8AC3E}">
        <p14:creationId xmlns:p14="http://schemas.microsoft.com/office/powerpoint/2010/main" val="34058170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CBCF7-8A89-5AA1-10BE-B8A5E9D678DF}"/>
            </a:ext>
          </a:extLst>
        </p:cNvPr>
        <p:cNvGrpSpPr/>
        <p:nvPr/>
      </p:nvGrpSpPr>
      <p:grpSpPr>
        <a:xfrm>
          <a:off x="0" y="0"/>
          <a:ext cx="0" cy="0"/>
          <a:chOff x="0" y="0"/>
          <a:chExt cx="0" cy="0"/>
        </a:xfrm>
      </p:grpSpPr>
      <p:sp>
        <p:nvSpPr>
          <p:cNvPr id="20" name="Başlık 6">
            <a:extLst>
              <a:ext uri="{FF2B5EF4-FFF2-40B4-BE49-F238E27FC236}">
                <a16:creationId xmlns:a16="http://schemas.microsoft.com/office/drawing/2014/main" id="{214E160B-116F-2D04-09CC-B069011863BB}"/>
              </a:ext>
            </a:extLst>
          </p:cNvPr>
          <p:cNvSpPr>
            <a:spLocks noGrp="1"/>
          </p:cNvSpPr>
          <p:nvPr>
            <p:ph type="title"/>
          </p:nvPr>
        </p:nvSpPr>
        <p:spPr>
          <a:xfrm>
            <a:off x="1539760" y="236236"/>
            <a:ext cx="5835375" cy="787743"/>
          </a:xfrm>
        </p:spPr>
        <p:txBody>
          <a:bodyPr>
            <a:normAutofit/>
          </a:bodyPr>
          <a:lstStyle/>
          <a:p>
            <a:r>
              <a:rPr lang="tr-TR" sz="2400" b="1" dirty="0">
                <a:latin typeface="+mn-lt"/>
              </a:rPr>
              <a:t>Su Verimliliği Yönetmeliği</a:t>
            </a:r>
            <a:br>
              <a:rPr lang="tr-TR" sz="2400" b="1" dirty="0">
                <a:latin typeface="+mn-lt"/>
              </a:rPr>
            </a:br>
            <a:r>
              <a:rPr lang="tr-TR" sz="2400" b="1" dirty="0">
                <a:latin typeface="+mn-lt"/>
              </a:rPr>
              <a:t>R.G. Tarihi: 27.12.2024, R.G. Sayısı: 32765</a:t>
            </a:r>
          </a:p>
        </p:txBody>
      </p:sp>
      <p:pic>
        <p:nvPicPr>
          <p:cNvPr id="9" name="İçerik Yer Tutucusu 8">
            <a:extLst>
              <a:ext uri="{FF2B5EF4-FFF2-40B4-BE49-F238E27FC236}">
                <a16:creationId xmlns:a16="http://schemas.microsoft.com/office/drawing/2014/main" id="{0EF6DF36-4F7B-A1E8-6410-8B3C855720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Metin kutusu 3">
            <a:extLst>
              <a:ext uri="{FF2B5EF4-FFF2-40B4-BE49-F238E27FC236}">
                <a16:creationId xmlns:a16="http://schemas.microsoft.com/office/drawing/2014/main" id="{0F552BC4-9CD0-F901-50C9-3909EBB34348}"/>
              </a:ext>
            </a:extLst>
          </p:cNvPr>
          <p:cNvSpPr txBox="1"/>
          <p:nvPr/>
        </p:nvSpPr>
        <p:spPr>
          <a:xfrm>
            <a:off x="914399" y="1539031"/>
            <a:ext cx="7992933" cy="369332"/>
          </a:xfrm>
          <a:prstGeom prst="rect">
            <a:avLst/>
          </a:prstGeom>
          <a:solidFill>
            <a:schemeClr val="accent6">
              <a:lumMod val="40000"/>
              <a:lumOff val="60000"/>
            </a:schemeClr>
          </a:solidFill>
        </p:spPr>
        <p:txBody>
          <a:bodyPr wrap="square" rtlCol="0">
            <a:spAutoFit/>
          </a:bodyPr>
          <a:lstStyle/>
          <a:p>
            <a:r>
              <a:rPr lang="tr-TR" b="1" dirty="0"/>
              <a:t>Yeşil Su Verimliliği Belgesi Değerlendirme Kriterleri- OSB </a:t>
            </a:r>
            <a:r>
              <a:rPr lang="tr-TR" b="1" dirty="0" err="1"/>
              <a:t>ler</a:t>
            </a:r>
            <a:r>
              <a:rPr lang="tr-TR" b="1" dirty="0"/>
              <a:t> için (Ek-4)</a:t>
            </a:r>
          </a:p>
        </p:txBody>
      </p:sp>
      <p:graphicFrame>
        <p:nvGraphicFramePr>
          <p:cNvPr id="8" name="Diyagram 7">
            <a:extLst>
              <a:ext uri="{FF2B5EF4-FFF2-40B4-BE49-F238E27FC236}">
                <a16:creationId xmlns:a16="http://schemas.microsoft.com/office/drawing/2014/main" id="{E2C733A8-31B2-3E04-D9C9-21CBF4930C69}"/>
              </a:ext>
            </a:extLst>
          </p:cNvPr>
          <p:cNvGraphicFramePr/>
          <p:nvPr/>
        </p:nvGraphicFramePr>
        <p:xfrm>
          <a:off x="617483" y="2044667"/>
          <a:ext cx="10922876" cy="43456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Metin kutusu 4">
            <a:extLst>
              <a:ext uri="{FF2B5EF4-FFF2-40B4-BE49-F238E27FC236}">
                <a16:creationId xmlns:a16="http://schemas.microsoft.com/office/drawing/2014/main" id="{803C8E6E-57E5-7FA5-A48A-27E6FCFE6948}"/>
              </a:ext>
            </a:extLst>
          </p:cNvPr>
          <p:cNvSpPr txBox="1"/>
          <p:nvPr/>
        </p:nvSpPr>
        <p:spPr>
          <a:xfrm>
            <a:off x="751488" y="2260238"/>
            <a:ext cx="325821" cy="369332"/>
          </a:xfrm>
          <a:prstGeom prst="rect">
            <a:avLst/>
          </a:prstGeom>
          <a:noFill/>
        </p:spPr>
        <p:txBody>
          <a:bodyPr wrap="square" rtlCol="0">
            <a:spAutoFit/>
          </a:bodyPr>
          <a:lstStyle/>
          <a:p>
            <a:r>
              <a:rPr lang="tr-TR" b="1" dirty="0"/>
              <a:t>1</a:t>
            </a:r>
          </a:p>
        </p:txBody>
      </p:sp>
      <p:sp>
        <p:nvSpPr>
          <p:cNvPr id="10" name="Metin kutusu 9">
            <a:extLst>
              <a:ext uri="{FF2B5EF4-FFF2-40B4-BE49-F238E27FC236}">
                <a16:creationId xmlns:a16="http://schemas.microsoft.com/office/drawing/2014/main" id="{6C01EF73-06E4-11A7-35B6-BD5337E98C15}"/>
              </a:ext>
            </a:extLst>
          </p:cNvPr>
          <p:cNvSpPr txBox="1"/>
          <p:nvPr/>
        </p:nvSpPr>
        <p:spPr>
          <a:xfrm>
            <a:off x="1114094" y="2854072"/>
            <a:ext cx="325821" cy="369332"/>
          </a:xfrm>
          <a:prstGeom prst="rect">
            <a:avLst/>
          </a:prstGeom>
          <a:noFill/>
        </p:spPr>
        <p:txBody>
          <a:bodyPr wrap="square" rtlCol="0">
            <a:spAutoFit/>
          </a:bodyPr>
          <a:lstStyle/>
          <a:p>
            <a:r>
              <a:rPr lang="tr-TR" b="1" dirty="0"/>
              <a:t>2</a:t>
            </a:r>
          </a:p>
        </p:txBody>
      </p:sp>
      <p:sp>
        <p:nvSpPr>
          <p:cNvPr id="11" name="Metin kutusu 10">
            <a:extLst>
              <a:ext uri="{FF2B5EF4-FFF2-40B4-BE49-F238E27FC236}">
                <a16:creationId xmlns:a16="http://schemas.microsoft.com/office/drawing/2014/main" id="{CFB3C50D-D724-A4FB-FDAA-FF52B2AB6023}"/>
              </a:ext>
            </a:extLst>
          </p:cNvPr>
          <p:cNvSpPr txBox="1"/>
          <p:nvPr/>
        </p:nvSpPr>
        <p:spPr>
          <a:xfrm>
            <a:off x="1376851" y="3421117"/>
            <a:ext cx="325821" cy="369332"/>
          </a:xfrm>
          <a:prstGeom prst="rect">
            <a:avLst/>
          </a:prstGeom>
          <a:noFill/>
        </p:spPr>
        <p:txBody>
          <a:bodyPr wrap="square" rtlCol="0">
            <a:spAutoFit/>
          </a:bodyPr>
          <a:lstStyle/>
          <a:p>
            <a:r>
              <a:rPr lang="tr-TR" b="1" dirty="0"/>
              <a:t>3</a:t>
            </a:r>
          </a:p>
        </p:txBody>
      </p:sp>
      <p:sp>
        <p:nvSpPr>
          <p:cNvPr id="12" name="Metin kutusu 11">
            <a:extLst>
              <a:ext uri="{FF2B5EF4-FFF2-40B4-BE49-F238E27FC236}">
                <a16:creationId xmlns:a16="http://schemas.microsoft.com/office/drawing/2014/main" id="{1437F452-7DA4-4477-13FA-C5987F8D793E}"/>
              </a:ext>
            </a:extLst>
          </p:cNvPr>
          <p:cNvSpPr txBox="1"/>
          <p:nvPr/>
        </p:nvSpPr>
        <p:spPr>
          <a:xfrm>
            <a:off x="1376850" y="4032811"/>
            <a:ext cx="325821" cy="369332"/>
          </a:xfrm>
          <a:prstGeom prst="rect">
            <a:avLst/>
          </a:prstGeom>
          <a:noFill/>
        </p:spPr>
        <p:txBody>
          <a:bodyPr wrap="square" rtlCol="0">
            <a:spAutoFit/>
          </a:bodyPr>
          <a:lstStyle/>
          <a:p>
            <a:r>
              <a:rPr lang="tr-TR" b="1" dirty="0"/>
              <a:t>4</a:t>
            </a:r>
          </a:p>
        </p:txBody>
      </p:sp>
      <p:sp>
        <p:nvSpPr>
          <p:cNvPr id="13" name="Metin kutusu 12">
            <a:extLst>
              <a:ext uri="{FF2B5EF4-FFF2-40B4-BE49-F238E27FC236}">
                <a16:creationId xmlns:a16="http://schemas.microsoft.com/office/drawing/2014/main" id="{A74D42F0-6550-5275-71F5-63630D52B50A}"/>
              </a:ext>
            </a:extLst>
          </p:cNvPr>
          <p:cNvSpPr txBox="1"/>
          <p:nvPr/>
        </p:nvSpPr>
        <p:spPr>
          <a:xfrm>
            <a:off x="1308530" y="4644505"/>
            <a:ext cx="325821" cy="369332"/>
          </a:xfrm>
          <a:prstGeom prst="rect">
            <a:avLst/>
          </a:prstGeom>
          <a:noFill/>
        </p:spPr>
        <p:txBody>
          <a:bodyPr wrap="square" rtlCol="0">
            <a:spAutoFit/>
          </a:bodyPr>
          <a:lstStyle/>
          <a:p>
            <a:r>
              <a:rPr lang="tr-TR" b="1" dirty="0"/>
              <a:t>5</a:t>
            </a:r>
          </a:p>
        </p:txBody>
      </p:sp>
      <p:sp>
        <p:nvSpPr>
          <p:cNvPr id="14" name="Metin kutusu 13">
            <a:extLst>
              <a:ext uri="{FF2B5EF4-FFF2-40B4-BE49-F238E27FC236}">
                <a16:creationId xmlns:a16="http://schemas.microsoft.com/office/drawing/2014/main" id="{F3291F78-0D54-7AD0-2A5E-7C85479E94FD}"/>
              </a:ext>
            </a:extLst>
          </p:cNvPr>
          <p:cNvSpPr txBox="1"/>
          <p:nvPr/>
        </p:nvSpPr>
        <p:spPr>
          <a:xfrm>
            <a:off x="1108835" y="5211549"/>
            <a:ext cx="325821" cy="369332"/>
          </a:xfrm>
          <a:prstGeom prst="rect">
            <a:avLst/>
          </a:prstGeom>
          <a:noFill/>
        </p:spPr>
        <p:txBody>
          <a:bodyPr wrap="square" rtlCol="0">
            <a:spAutoFit/>
          </a:bodyPr>
          <a:lstStyle/>
          <a:p>
            <a:r>
              <a:rPr lang="tr-TR" b="1" dirty="0"/>
              <a:t>6</a:t>
            </a:r>
          </a:p>
        </p:txBody>
      </p:sp>
      <p:sp>
        <p:nvSpPr>
          <p:cNvPr id="15" name="Metin kutusu 14">
            <a:extLst>
              <a:ext uri="{FF2B5EF4-FFF2-40B4-BE49-F238E27FC236}">
                <a16:creationId xmlns:a16="http://schemas.microsoft.com/office/drawing/2014/main" id="{D9DDAB40-9537-2658-EFAC-7CC22AEBFB0D}"/>
              </a:ext>
            </a:extLst>
          </p:cNvPr>
          <p:cNvSpPr txBox="1"/>
          <p:nvPr/>
        </p:nvSpPr>
        <p:spPr>
          <a:xfrm>
            <a:off x="751487" y="5843751"/>
            <a:ext cx="325821" cy="369332"/>
          </a:xfrm>
          <a:prstGeom prst="rect">
            <a:avLst/>
          </a:prstGeom>
          <a:noFill/>
        </p:spPr>
        <p:txBody>
          <a:bodyPr wrap="square" rtlCol="0">
            <a:spAutoFit/>
          </a:bodyPr>
          <a:lstStyle/>
          <a:p>
            <a:r>
              <a:rPr lang="tr-TR" b="1" dirty="0"/>
              <a:t>7</a:t>
            </a:r>
          </a:p>
        </p:txBody>
      </p:sp>
      <p:pic>
        <p:nvPicPr>
          <p:cNvPr id="3" name="Resim 2">
            <a:extLst>
              <a:ext uri="{FF2B5EF4-FFF2-40B4-BE49-F238E27FC236}">
                <a16:creationId xmlns:a16="http://schemas.microsoft.com/office/drawing/2014/main" id="{D307DDEB-CD56-3E37-958B-D122DB58A044}"/>
              </a:ext>
            </a:extLst>
          </p:cNvPr>
          <p:cNvPicPr>
            <a:picLocks noChangeAspect="1"/>
          </p:cNvPicPr>
          <p:nvPr/>
        </p:nvPicPr>
        <p:blipFill>
          <a:blip r:embed="rId8"/>
          <a:stretch>
            <a:fillRect/>
          </a:stretch>
        </p:blipFill>
        <p:spPr>
          <a:xfrm>
            <a:off x="9172111" y="496218"/>
            <a:ext cx="1285682" cy="1687457"/>
          </a:xfrm>
          <a:prstGeom prst="rect">
            <a:avLst/>
          </a:prstGeom>
        </p:spPr>
      </p:pic>
      <p:pic>
        <p:nvPicPr>
          <p:cNvPr id="2" name="Resim 1">
            <a:extLst>
              <a:ext uri="{FF2B5EF4-FFF2-40B4-BE49-F238E27FC236}">
                <a16:creationId xmlns:a16="http://schemas.microsoft.com/office/drawing/2014/main" id="{57068D5A-42A0-D2B2-483F-E6984F7310C1}"/>
              </a:ext>
            </a:extLst>
          </p:cNvPr>
          <p:cNvPicPr>
            <a:picLocks noChangeAspect="1"/>
          </p:cNvPicPr>
          <p:nvPr/>
        </p:nvPicPr>
        <p:blipFill>
          <a:blip r:embed="rId9"/>
          <a:stretch>
            <a:fillRect/>
          </a:stretch>
        </p:blipFill>
        <p:spPr>
          <a:xfrm>
            <a:off x="0" y="38644"/>
            <a:ext cx="1430767" cy="856445"/>
          </a:xfrm>
          <a:prstGeom prst="rect">
            <a:avLst/>
          </a:prstGeom>
        </p:spPr>
      </p:pic>
      <p:pic>
        <p:nvPicPr>
          <p:cNvPr id="6" name="Resim 5">
            <a:extLst>
              <a:ext uri="{FF2B5EF4-FFF2-40B4-BE49-F238E27FC236}">
                <a16:creationId xmlns:a16="http://schemas.microsoft.com/office/drawing/2014/main" id="{367E8AB9-B0F0-2697-EFA2-3D32C650B1AF}"/>
              </a:ext>
            </a:extLst>
          </p:cNvPr>
          <p:cNvPicPr>
            <a:picLocks noChangeAspect="1"/>
          </p:cNvPicPr>
          <p:nvPr/>
        </p:nvPicPr>
        <p:blipFill>
          <a:blip r:embed="rId10"/>
          <a:stretch>
            <a:fillRect/>
          </a:stretch>
        </p:blipFill>
        <p:spPr>
          <a:xfrm>
            <a:off x="10531736" y="0"/>
            <a:ext cx="1660264" cy="1319114"/>
          </a:xfrm>
          <a:prstGeom prst="rect">
            <a:avLst/>
          </a:prstGeom>
        </p:spPr>
      </p:pic>
    </p:spTree>
    <p:extLst>
      <p:ext uri="{BB962C8B-B14F-4D97-AF65-F5344CB8AC3E}">
        <p14:creationId xmlns:p14="http://schemas.microsoft.com/office/powerpoint/2010/main" val="162631285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519CD-AEE7-5DDE-0732-5300553EB103}"/>
            </a:ext>
          </a:extLst>
        </p:cNvPr>
        <p:cNvGrpSpPr/>
        <p:nvPr/>
      </p:nvGrpSpPr>
      <p:grpSpPr>
        <a:xfrm>
          <a:off x="0" y="0"/>
          <a:ext cx="0" cy="0"/>
          <a:chOff x="0" y="0"/>
          <a:chExt cx="0" cy="0"/>
        </a:xfrm>
      </p:grpSpPr>
      <p:pic>
        <p:nvPicPr>
          <p:cNvPr id="9" name="İçerik Yer Tutucusu 8">
            <a:extLst>
              <a:ext uri="{FF2B5EF4-FFF2-40B4-BE49-F238E27FC236}">
                <a16:creationId xmlns:a16="http://schemas.microsoft.com/office/drawing/2014/main" id="{FF3F737F-3610-0002-1592-9FA4EDDBB7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Metin kutusu 1">
            <a:extLst>
              <a:ext uri="{FF2B5EF4-FFF2-40B4-BE49-F238E27FC236}">
                <a16:creationId xmlns:a16="http://schemas.microsoft.com/office/drawing/2014/main" id="{D0B2186A-F3AA-6D0C-3277-3E88019FD590}"/>
              </a:ext>
            </a:extLst>
          </p:cNvPr>
          <p:cNvSpPr txBox="1"/>
          <p:nvPr/>
        </p:nvSpPr>
        <p:spPr>
          <a:xfrm>
            <a:off x="700250" y="2669574"/>
            <a:ext cx="10239703" cy="1261884"/>
          </a:xfrm>
          <a:prstGeom prst="rect">
            <a:avLst/>
          </a:prstGeom>
          <a:noFill/>
        </p:spPr>
        <p:txBody>
          <a:bodyPr wrap="square" rtlCol="0">
            <a:spAutoFit/>
          </a:bodyPr>
          <a:lstStyle/>
          <a:p>
            <a:r>
              <a:rPr lang="tr-TR" b="1" dirty="0"/>
              <a:t>Amaç ve 	Kapsam</a:t>
            </a:r>
          </a:p>
          <a:p>
            <a:endParaRPr lang="tr-TR" dirty="0"/>
          </a:p>
          <a:p>
            <a:r>
              <a:rPr lang="tr-TR" sz="2000" b="1" i="0" dirty="0">
                <a:solidFill>
                  <a:srgbClr val="000000"/>
                </a:solidFill>
                <a:effectLst/>
              </a:rPr>
              <a:t>MADDE 1-</a:t>
            </a:r>
            <a:r>
              <a:rPr lang="tr-TR" sz="2000" b="0" i="0" dirty="0">
                <a:solidFill>
                  <a:srgbClr val="000000"/>
                </a:solidFill>
                <a:effectLst/>
              </a:rPr>
              <a:t> (1) Bu Yönetmeliğin amacı ve kapsamı; su verimliliği sisteminin kurulması, izlenmesi ve belgelendirilmesi ile il planlarının hazırlanmasına ilişkin usul ve esasların belirlenmesidir.</a:t>
            </a:r>
            <a:endParaRPr lang="tr-TR" sz="2000" dirty="0"/>
          </a:p>
        </p:txBody>
      </p:sp>
      <p:sp>
        <p:nvSpPr>
          <p:cNvPr id="8" name="Başlık 6">
            <a:extLst>
              <a:ext uri="{FF2B5EF4-FFF2-40B4-BE49-F238E27FC236}">
                <a16:creationId xmlns:a16="http://schemas.microsoft.com/office/drawing/2014/main" id="{C8CF0CAF-0FDE-407C-BE26-ED76A22FA439}"/>
              </a:ext>
            </a:extLst>
          </p:cNvPr>
          <p:cNvSpPr txBox="1">
            <a:spLocks/>
          </p:cNvSpPr>
          <p:nvPr/>
        </p:nvSpPr>
        <p:spPr>
          <a:xfrm>
            <a:off x="700250" y="1447305"/>
            <a:ext cx="10515600" cy="61510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400" b="1" dirty="0">
                <a:latin typeface="+mn-lt"/>
              </a:rPr>
              <a:t>Su Verimliliği Yönetmeliği</a:t>
            </a:r>
            <a:br>
              <a:rPr lang="tr-TR" sz="2400" b="1" dirty="0">
                <a:latin typeface="+mn-lt"/>
              </a:rPr>
            </a:br>
            <a:r>
              <a:rPr lang="tr-TR" sz="2400" b="1" dirty="0">
                <a:latin typeface="+mn-lt"/>
              </a:rPr>
              <a:t>R.G. Tarihi: 27.12.2024, R.G. Sayısı: 32765</a:t>
            </a:r>
          </a:p>
        </p:txBody>
      </p:sp>
      <p:pic>
        <p:nvPicPr>
          <p:cNvPr id="3" name="Resim 2">
            <a:extLst>
              <a:ext uri="{FF2B5EF4-FFF2-40B4-BE49-F238E27FC236}">
                <a16:creationId xmlns:a16="http://schemas.microsoft.com/office/drawing/2014/main" id="{22BD3949-4E5B-C503-FB2D-B876EB32355C}"/>
              </a:ext>
            </a:extLst>
          </p:cNvPr>
          <p:cNvPicPr>
            <a:picLocks noChangeAspect="1"/>
          </p:cNvPicPr>
          <p:nvPr/>
        </p:nvPicPr>
        <p:blipFill>
          <a:blip r:embed="rId3"/>
          <a:stretch>
            <a:fillRect/>
          </a:stretch>
        </p:blipFill>
        <p:spPr>
          <a:xfrm>
            <a:off x="-1" y="-1"/>
            <a:ext cx="1430767" cy="856445"/>
          </a:xfrm>
          <a:prstGeom prst="rect">
            <a:avLst/>
          </a:prstGeom>
        </p:spPr>
      </p:pic>
      <p:pic>
        <p:nvPicPr>
          <p:cNvPr id="4" name="Resim 3">
            <a:extLst>
              <a:ext uri="{FF2B5EF4-FFF2-40B4-BE49-F238E27FC236}">
                <a16:creationId xmlns:a16="http://schemas.microsoft.com/office/drawing/2014/main" id="{113859F4-A18F-2BEC-CFEA-93681F917FF3}"/>
              </a:ext>
            </a:extLst>
          </p:cNvPr>
          <p:cNvPicPr>
            <a:picLocks noChangeAspect="1"/>
          </p:cNvPicPr>
          <p:nvPr/>
        </p:nvPicPr>
        <p:blipFill>
          <a:blip r:embed="rId4"/>
          <a:stretch>
            <a:fillRect/>
          </a:stretch>
        </p:blipFill>
        <p:spPr>
          <a:xfrm>
            <a:off x="10296428" y="0"/>
            <a:ext cx="1895572" cy="1506071"/>
          </a:xfrm>
          <a:prstGeom prst="rect">
            <a:avLst/>
          </a:prstGeom>
        </p:spPr>
      </p:pic>
    </p:spTree>
    <p:extLst>
      <p:ext uri="{BB962C8B-B14F-4D97-AF65-F5344CB8AC3E}">
        <p14:creationId xmlns:p14="http://schemas.microsoft.com/office/powerpoint/2010/main" val="16996651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çerik Yer Tutucusu 8">
            <a:extLst>
              <a:ext uri="{FF2B5EF4-FFF2-40B4-BE49-F238E27FC236}">
                <a16:creationId xmlns:a16="http://schemas.microsoft.com/office/drawing/2014/main" id="{403DDB00-92B2-48CD-B5A2-26EF10D33F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16" name="Metin kutusu 15">
            <a:extLst>
              <a:ext uri="{FF2B5EF4-FFF2-40B4-BE49-F238E27FC236}">
                <a16:creationId xmlns:a16="http://schemas.microsoft.com/office/drawing/2014/main" id="{F2C2F8D4-9DA4-48B9-8FE8-69BBA76C3E9B}"/>
              </a:ext>
            </a:extLst>
          </p:cNvPr>
          <p:cNvSpPr txBox="1"/>
          <p:nvPr/>
        </p:nvSpPr>
        <p:spPr>
          <a:xfrm>
            <a:off x="420411" y="3221466"/>
            <a:ext cx="11571891" cy="646331"/>
          </a:xfrm>
          <a:prstGeom prst="rect">
            <a:avLst/>
          </a:prstGeom>
          <a:solidFill>
            <a:schemeClr val="accent3">
              <a:lumMod val="60000"/>
              <a:lumOff val="40000"/>
            </a:schemeClr>
          </a:solidFill>
        </p:spPr>
        <p:txBody>
          <a:bodyPr wrap="square">
            <a:spAutoFit/>
          </a:bodyPr>
          <a:lstStyle/>
          <a:p>
            <a:r>
              <a:rPr lang="tr-TR" b="1" dirty="0"/>
              <a:t>3-Gri suyun yeniden kullanılması </a:t>
            </a:r>
            <a:r>
              <a:rPr lang="tr-TR" b="1" baseline="30000" dirty="0"/>
              <a:t>**</a:t>
            </a:r>
          </a:p>
          <a:p>
            <a:r>
              <a:rPr lang="tr-TR" b="0" dirty="0">
                <a:solidFill>
                  <a:srgbClr val="212529"/>
                </a:solidFill>
                <a:effectLst/>
                <a:latin typeface="-apple-system"/>
              </a:rPr>
              <a:t>Yönetmelik yayım tarihi itibarıyla yeni projelendirilen alanlarda aranır. </a:t>
            </a:r>
            <a:endParaRPr lang="tr-TR" dirty="0"/>
          </a:p>
        </p:txBody>
      </p:sp>
      <p:sp>
        <p:nvSpPr>
          <p:cNvPr id="6" name="Metin kutusu 5">
            <a:extLst>
              <a:ext uri="{FF2B5EF4-FFF2-40B4-BE49-F238E27FC236}">
                <a16:creationId xmlns:a16="http://schemas.microsoft.com/office/drawing/2014/main" id="{6025BF93-4880-4099-9261-29E25A8A5DD6}"/>
              </a:ext>
            </a:extLst>
          </p:cNvPr>
          <p:cNvSpPr txBox="1"/>
          <p:nvPr/>
        </p:nvSpPr>
        <p:spPr>
          <a:xfrm>
            <a:off x="420412" y="4460486"/>
            <a:ext cx="11571891" cy="697627"/>
          </a:xfrm>
          <a:prstGeom prst="rect">
            <a:avLst/>
          </a:prstGeom>
          <a:solidFill>
            <a:schemeClr val="accent2">
              <a:lumMod val="20000"/>
              <a:lumOff val="80000"/>
            </a:schemeClr>
          </a:solidFill>
        </p:spPr>
        <p:txBody>
          <a:bodyPr wrap="square" rtlCol="0">
            <a:spAutoFit/>
          </a:bodyPr>
          <a:lstStyle/>
          <a:p>
            <a:r>
              <a:rPr lang="tr-TR" sz="1800" b="1" dirty="0"/>
              <a:t>7- Türk</a:t>
            </a:r>
            <a:r>
              <a:rPr lang="tr-TR" sz="1800" b="1" baseline="0" dirty="0"/>
              <a:t> Standartları Enstitüsü tarafından verilen TS ISO 46001 Su Verimliliği Yönetim Sistemi Belgesine sahip olması </a:t>
            </a:r>
            <a:r>
              <a:rPr lang="tr-TR" sz="3200" b="1" baseline="30000" dirty="0"/>
              <a:t>***</a:t>
            </a:r>
          </a:p>
          <a:p>
            <a:r>
              <a:rPr lang="tr-TR" dirty="0"/>
              <a:t>Bu kriter ilk Yeşil Belge başvurusunda aranmayacak, yeşil belge yenileme başvurusunda zorunlu olacaktır.</a:t>
            </a:r>
          </a:p>
        </p:txBody>
      </p:sp>
      <p:sp>
        <p:nvSpPr>
          <p:cNvPr id="7" name="Metin kutusu 6">
            <a:extLst>
              <a:ext uri="{FF2B5EF4-FFF2-40B4-BE49-F238E27FC236}">
                <a16:creationId xmlns:a16="http://schemas.microsoft.com/office/drawing/2014/main" id="{076493DC-F296-4D1E-A4C7-0C93AD03EA79}"/>
              </a:ext>
            </a:extLst>
          </p:cNvPr>
          <p:cNvSpPr txBox="1"/>
          <p:nvPr/>
        </p:nvSpPr>
        <p:spPr>
          <a:xfrm>
            <a:off x="383624" y="1797688"/>
            <a:ext cx="11645463" cy="923330"/>
          </a:xfrm>
          <a:prstGeom prst="rect">
            <a:avLst/>
          </a:prstGeom>
          <a:solidFill>
            <a:schemeClr val="accent1">
              <a:lumMod val="20000"/>
              <a:lumOff val="80000"/>
            </a:schemeClr>
          </a:solidFill>
        </p:spPr>
        <p:txBody>
          <a:bodyPr wrap="square">
            <a:spAutoFit/>
          </a:bodyPr>
          <a:lstStyle/>
          <a:p>
            <a:pPr lvl="0"/>
            <a:r>
              <a:rPr lang="tr-TR" sz="1800" b="1" dirty="0"/>
              <a:t>2-Yağmur suyu hasadının yapılması </a:t>
            </a:r>
            <a:r>
              <a:rPr lang="tr-TR" sz="2400" b="1" baseline="30000" dirty="0"/>
              <a:t>*</a:t>
            </a:r>
          </a:p>
          <a:p>
            <a:r>
              <a:rPr lang="tr-TR" dirty="0"/>
              <a:t>Planlı Alanlar İmar Yönetmeliğinin (</a:t>
            </a:r>
            <a:r>
              <a:rPr lang="tr-TR" b="0" i="1" dirty="0">
                <a:solidFill>
                  <a:srgbClr val="212529"/>
                </a:solidFill>
                <a:effectLst/>
              </a:rPr>
              <a:t>Resmî Gazete Tarihi: 03.07.2017 Resmî Gazete Sayısı: 30113)</a:t>
            </a:r>
            <a:r>
              <a:rPr lang="tr-TR" dirty="0"/>
              <a:t> ilgili hükmü kapsamında değerlendirilecektir.</a:t>
            </a:r>
          </a:p>
        </p:txBody>
      </p:sp>
      <p:sp>
        <p:nvSpPr>
          <p:cNvPr id="10" name="Metin kutusu 9">
            <a:extLst>
              <a:ext uri="{FF2B5EF4-FFF2-40B4-BE49-F238E27FC236}">
                <a16:creationId xmlns:a16="http://schemas.microsoft.com/office/drawing/2014/main" id="{67584DDD-939B-4EB8-9A86-4A3978B3B5DB}"/>
              </a:ext>
            </a:extLst>
          </p:cNvPr>
          <p:cNvSpPr txBox="1"/>
          <p:nvPr/>
        </p:nvSpPr>
        <p:spPr>
          <a:xfrm>
            <a:off x="1797393" y="710423"/>
            <a:ext cx="5958872" cy="369332"/>
          </a:xfrm>
          <a:prstGeom prst="rect">
            <a:avLst/>
          </a:prstGeom>
          <a:solidFill>
            <a:schemeClr val="accent6">
              <a:lumMod val="40000"/>
              <a:lumOff val="60000"/>
            </a:schemeClr>
          </a:solidFill>
        </p:spPr>
        <p:txBody>
          <a:bodyPr wrap="square" rtlCol="0">
            <a:spAutoFit/>
          </a:bodyPr>
          <a:lstStyle/>
          <a:p>
            <a:r>
              <a:rPr lang="tr-TR" b="1" dirty="0"/>
              <a:t>Yeşil Su Verimliliği Belgesi Değerlendirme Kriterleri (Ek-4)</a:t>
            </a:r>
          </a:p>
        </p:txBody>
      </p:sp>
      <p:pic>
        <p:nvPicPr>
          <p:cNvPr id="2" name="Resim 1">
            <a:extLst>
              <a:ext uri="{FF2B5EF4-FFF2-40B4-BE49-F238E27FC236}">
                <a16:creationId xmlns:a16="http://schemas.microsoft.com/office/drawing/2014/main" id="{9A5B5BA0-AD31-4A3C-D1D8-B10A677EE9DB}"/>
              </a:ext>
            </a:extLst>
          </p:cNvPr>
          <p:cNvPicPr>
            <a:picLocks noChangeAspect="1"/>
          </p:cNvPicPr>
          <p:nvPr/>
        </p:nvPicPr>
        <p:blipFill>
          <a:blip r:embed="rId3"/>
          <a:stretch>
            <a:fillRect/>
          </a:stretch>
        </p:blipFill>
        <p:spPr>
          <a:xfrm>
            <a:off x="0" y="38644"/>
            <a:ext cx="1430767" cy="856445"/>
          </a:xfrm>
          <a:prstGeom prst="rect">
            <a:avLst/>
          </a:prstGeom>
        </p:spPr>
      </p:pic>
      <p:pic>
        <p:nvPicPr>
          <p:cNvPr id="3" name="Resim 2">
            <a:extLst>
              <a:ext uri="{FF2B5EF4-FFF2-40B4-BE49-F238E27FC236}">
                <a16:creationId xmlns:a16="http://schemas.microsoft.com/office/drawing/2014/main" id="{95E585A4-01CD-9EFB-67CB-266A1C8D514B}"/>
              </a:ext>
            </a:extLst>
          </p:cNvPr>
          <p:cNvPicPr>
            <a:picLocks noChangeAspect="1"/>
          </p:cNvPicPr>
          <p:nvPr/>
        </p:nvPicPr>
        <p:blipFill>
          <a:blip r:embed="rId4"/>
          <a:stretch>
            <a:fillRect/>
          </a:stretch>
        </p:blipFill>
        <p:spPr>
          <a:xfrm>
            <a:off x="10531736" y="0"/>
            <a:ext cx="1660264" cy="1319114"/>
          </a:xfrm>
          <a:prstGeom prst="rect">
            <a:avLst/>
          </a:prstGeom>
        </p:spPr>
      </p:pic>
    </p:spTree>
    <p:extLst>
      <p:ext uri="{BB962C8B-B14F-4D97-AF65-F5344CB8AC3E}">
        <p14:creationId xmlns:p14="http://schemas.microsoft.com/office/powerpoint/2010/main" val="17245413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Başlık 6">
            <a:extLst>
              <a:ext uri="{FF2B5EF4-FFF2-40B4-BE49-F238E27FC236}">
                <a16:creationId xmlns:a16="http://schemas.microsoft.com/office/drawing/2014/main" id="{6BED4596-91D9-44F3-9C07-F4583D4FE347}"/>
              </a:ext>
            </a:extLst>
          </p:cNvPr>
          <p:cNvSpPr>
            <a:spLocks noGrp="1"/>
          </p:cNvSpPr>
          <p:nvPr>
            <p:ph type="title"/>
          </p:nvPr>
        </p:nvSpPr>
        <p:spPr>
          <a:xfrm>
            <a:off x="1664007" y="223759"/>
            <a:ext cx="5813859" cy="787743"/>
          </a:xfrm>
        </p:spPr>
        <p:txBody>
          <a:bodyPr>
            <a:normAutofit/>
          </a:bodyPr>
          <a:lstStyle/>
          <a:p>
            <a:r>
              <a:rPr lang="tr-TR" sz="2400" b="1" dirty="0">
                <a:latin typeface="+mn-lt"/>
              </a:rPr>
              <a:t>Su Verimliliği Yönetmeliği</a:t>
            </a:r>
            <a:br>
              <a:rPr lang="tr-TR" sz="2400" b="1" dirty="0">
                <a:latin typeface="+mn-lt"/>
              </a:rPr>
            </a:br>
            <a:r>
              <a:rPr lang="tr-TR" sz="2400" b="1" dirty="0">
                <a:latin typeface="+mn-lt"/>
              </a:rPr>
              <a:t>R.G. Tarihi: 27.12.2024, R.G. Sayısı: 32765</a:t>
            </a:r>
          </a:p>
        </p:txBody>
      </p:sp>
      <p:pic>
        <p:nvPicPr>
          <p:cNvPr id="9" name="İçerik Yer Tutucusu 8">
            <a:extLst>
              <a:ext uri="{FF2B5EF4-FFF2-40B4-BE49-F238E27FC236}">
                <a16:creationId xmlns:a16="http://schemas.microsoft.com/office/drawing/2014/main" id="{403DDB00-92B2-48CD-B5A2-26EF10D33F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Metin kutusu 3">
            <a:extLst>
              <a:ext uri="{FF2B5EF4-FFF2-40B4-BE49-F238E27FC236}">
                <a16:creationId xmlns:a16="http://schemas.microsoft.com/office/drawing/2014/main" id="{FDED174C-BBAF-494A-B974-B859DE14F55D}"/>
              </a:ext>
            </a:extLst>
          </p:cNvPr>
          <p:cNvSpPr txBox="1"/>
          <p:nvPr/>
        </p:nvSpPr>
        <p:spPr>
          <a:xfrm>
            <a:off x="617483" y="1235260"/>
            <a:ext cx="8458181" cy="369332"/>
          </a:xfrm>
          <a:prstGeom prst="rect">
            <a:avLst/>
          </a:prstGeom>
          <a:solidFill>
            <a:schemeClr val="accent1">
              <a:lumMod val="60000"/>
              <a:lumOff val="40000"/>
            </a:schemeClr>
          </a:solidFill>
        </p:spPr>
        <p:txBody>
          <a:bodyPr wrap="square" rtlCol="0">
            <a:spAutoFit/>
          </a:bodyPr>
          <a:lstStyle/>
          <a:p>
            <a:r>
              <a:rPr lang="tr-TR" b="1" dirty="0"/>
              <a:t>Turkuaz Su Verimliliği Belgesi Değerlendirme Kriterleri-Endüstriyel Tesisler için (Ek-5)</a:t>
            </a:r>
          </a:p>
        </p:txBody>
      </p:sp>
      <p:graphicFrame>
        <p:nvGraphicFramePr>
          <p:cNvPr id="8" name="Diyagram 7">
            <a:extLst>
              <a:ext uri="{FF2B5EF4-FFF2-40B4-BE49-F238E27FC236}">
                <a16:creationId xmlns:a16="http://schemas.microsoft.com/office/drawing/2014/main" id="{B51F7813-083C-415C-A734-91C7E21BAAAC}"/>
              </a:ext>
            </a:extLst>
          </p:cNvPr>
          <p:cNvGraphicFramePr/>
          <p:nvPr>
            <p:extLst>
              <p:ext uri="{D42A27DB-BD31-4B8C-83A1-F6EECF244321}">
                <p14:modId xmlns:p14="http://schemas.microsoft.com/office/powerpoint/2010/main" val="3064045699"/>
              </p:ext>
            </p:extLst>
          </p:nvPr>
        </p:nvGraphicFramePr>
        <p:xfrm>
          <a:off x="617483" y="1890906"/>
          <a:ext cx="10265987" cy="4262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Metin kutusu 4">
            <a:extLst>
              <a:ext uri="{FF2B5EF4-FFF2-40B4-BE49-F238E27FC236}">
                <a16:creationId xmlns:a16="http://schemas.microsoft.com/office/drawing/2014/main" id="{88929F0A-2747-4C0F-BBDE-3B3A11DA6BED}"/>
              </a:ext>
            </a:extLst>
          </p:cNvPr>
          <p:cNvSpPr txBox="1"/>
          <p:nvPr/>
        </p:nvSpPr>
        <p:spPr>
          <a:xfrm>
            <a:off x="888118" y="2276978"/>
            <a:ext cx="325821" cy="369332"/>
          </a:xfrm>
          <a:prstGeom prst="rect">
            <a:avLst/>
          </a:prstGeom>
          <a:noFill/>
        </p:spPr>
        <p:txBody>
          <a:bodyPr wrap="square" rtlCol="0">
            <a:spAutoFit/>
          </a:bodyPr>
          <a:lstStyle/>
          <a:p>
            <a:r>
              <a:rPr lang="tr-TR" b="1" dirty="0"/>
              <a:t>1</a:t>
            </a:r>
          </a:p>
        </p:txBody>
      </p:sp>
      <p:sp>
        <p:nvSpPr>
          <p:cNvPr id="10" name="Metin kutusu 9">
            <a:extLst>
              <a:ext uri="{FF2B5EF4-FFF2-40B4-BE49-F238E27FC236}">
                <a16:creationId xmlns:a16="http://schemas.microsoft.com/office/drawing/2014/main" id="{E0E392D6-C38F-44EE-828F-9C0DAAA106FF}"/>
              </a:ext>
            </a:extLst>
          </p:cNvPr>
          <p:cNvSpPr txBox="1"/>
          <p:nvPr/>
        </p:nvSpPr>
        <p:spPr>
          <a:xfrm>
            <a:off x="1286885" y="3403225"/>
            <a:ext cx="325821" cy="369332"/>
          </a:xfrm>
          <a:prstGeom prst="rect">
            <a:avLst/>
          </a:prstGeom>
          <a:noFill/>
        </p:spPr>
        <p:txBody>
          <a:bodyPr wrap="square" rtlCol="0">
            <a:spAutoFit/>
          </a:bodyPr>
          <a:lstStyle/>
          <a:p>
            <a:r>
              <a:rPr lang="tr-TR" b="1" dirty="0"/>
              <a:t>2</a:t>
            </a:r>
          </a:p>
        </p:txBody>
      </p:sp>
      <p:sp>
        <p:nvSpPr>
          <p:cNvPr id="11" name="Metin kutusu 10">
            <a:extLst>
              <a:ext uri="{FF2B5EF4-FFF2-40B4-BE49-F238E27FC236}">
                <a16:creationId xmlns:a16="http://schemas.microsoft.com/office/drawing/2014/main" id="{4B081B2F-7891-408C-A76D-6C9D7C882FD1}"/>
              </a:ext>
            </a:extLst>
          </p:cNvPr>
          <p:cNvSpPr txBox="1"/>
          <p:nvPr/>
        </p:nvSpPr>
        <p:spPr>
          <a:xfrm>
            <a:off x="1338186" y="4322098"/>
            <a:ext cx="325821" cy="369332"/>
          </a:xfrm>
          <a:prstGeom prst="rect">
            <a:avLst/>
          </a:prstGeom>
          <a:noFill/>
        </p:spPr>
        <p:txBody>
          <a:bodyPr wrap="square" rtlCol="0">
            <a:spAutoFit/>
          </a:bodyPr>
          <a:lstStyle/>
          <a:p>
            <a:r>
              <a:rPr lang="tr-TR" b="1" dirty="0"/>
              <a:t>3</a:t>
            </a:r>
          </a:p>
        </p:txBody>
      </p:sp>
      <p:sp>
        <p:nvSpPr>
          <p:cNvPr id="12" name="Metin kutusu 11">
            <a:extLst>
              <a:ext uri="{FF2B5EF4-FFF2-40B4-BE49-F238E27FC236}">
                <a16:creationId xmlns:a16="http://schemas.microsoft.com/office/drawing/2014/main" id="{C29BF722-A47E-4DDF-AC7C-8A4BD1AE3F50}"/>
              </a:ext>
            </a:extLst>
          </p:cNvPr>
          <p:cNvSpPr txBox="1"/>
          <p:nvPr/>
        </p:nvSpPr>
        <p:spPr>
          <a:xfrm>
            <a:off x="888118" y="4891820"/>
            <a:ext cx="325821" cy="369332"/>
          </a:xfrm>
          <a:prstGeom prst="rect">
            <a:avLst/>
          </a:prstGeom>
          <a:noFill/>
        </p:spPr>
        <p:txBody>
          <a:bodyPr wrap="square" rtlCol="0">
            <a:spAutoFit/>
          </a:bodyPr>
          <a:lstStyle/>
          <a:p>
            <a:r>
              <a:rPr lang="tr-TR" b="1" dirty="0"/>
              <a:t>4</a:t>
            </a:r>
          </a:p>
        </p:txBody>
      </p:sp>
      <p:pic>
        <p:nvPicPr>
          <p:cNvPr id="6" name="Resim 5">
            <a:extLst>
              <a:ext uri="{FF2B5EF4-FFF2-40B4-BE49-F238E27FC236}">
                <a16:creationId xmlns:a16="http://schemas.microsoft.com/office/drawing/2014/main" id="{74D080A5-A970-4089-A0F4-BADA7C646868}"/>
              </a:ext>
            </a:extLst>
          </p:cNvPr>
          <p:cNvPicPr>
            <a:picLocks noChangeAspect="1"/>
          </p:cNvPicPr>
          <p:nvPr/>
        </p:nvPicPr>
        <p:blipFill>
          <a:blip r:embed="rId8"/>
          <a:stretch>
            <a:fillRect/>
          </a:stretch>
        </p:blipFill>
        <p:spPr>
          <a:xfrm>
            <a:off x="9497398" y="465966"/>
            <a:ext cx="1140379" cy="1511666"/>
          </a:xfrm>
          <a:prstGeom prst="rect">
            <a:avLst/>
          </a:prstGeom>
        </p:spPr>
      </p:pic>
      <p:pic>
        <p:nvPicPr>
          <p:cNvPr id="2" name="Resim 1">
            <a:extLst>
              <a:ext uri="{FF2B5EF4-FFF2-40B4-BE49-F238E27FC236}">
                <a16:creationId xmlns:a16="http://schemas.microsoft.com/office/drawing/2014/main" id="{ED238473-987A-70B0-99BC-301E38BDA63F}"/>
              </a:ext>
            </a:extLst>
          </p:cNvPr>
          <p:cNvPicPr>
            <a:picLocks noChangeAspect="1"/>
          </p:cNvPicPr>
          <p:nvPr/>
        </p:nvPicPr>
        <p:blipFill>
          <a:blip r:embed="rId9"/>
          <a:stretch>
            <a:fillRect/>
          </a:stretch>
        </p:blipFill>
        <p:spPr>
          <a:xfrm>
            <a:off x="0" y="38644"/>
            <a:ext cx="1430767" cy="856445"/>
          </a:xfrm>
          <a:prstGeom prst="rect">
            <a:avLst/>
          </a:prstGeom>
        </p:spPr>
      </p:pic>
      <p:pic>
        <p:nvPicPr>
          <p:cNvPr id="3" name="Resim 2">
            <a:extLst>
              <a:ext uri="{FF2B5EF4-FFF2-40B4-BE49-F238E27FC236}">
                <a16:creationId xmlns:a16="http://schemas.microsoft.com/office/drawing/2014/main" id="{D2B793F9-D4B5-2C38-9EBC-8D8D7B685B50}"/>
              </a:ext>
            </a:extLst>
          </p:cNvPr>
          <p:cNvPicPr>
            <a:picLocks noChangeAspect="1"/>
          </p:cNvPicPr>
          <p:nvPr/>
        </p:nvPicPr>
        <p:blipFill>
          <a:blip r:embed="rId10"/>
          <a:stretch>
            <a:fillRect/>
          </a:stretch>
        </p:blipFill>
        <p:spPr>
          <a:xfrm>
            <a:off x="10531736" y="0"/>
            <a:ext cx="1660264" cy="1319114"/>
          </a:xfrm>
          <a:prstGeom prst="rect">
            <a:avLst/>
          </a:prstGeom>
        </p:spPr>
      </p:pic>
    </p:spTree>
    <p:extLst>
      <p:ext uri="{BB962C8B-B14F-4D97-AF65-F5344CB8AC3E}">
        <p14:creationId xmlns:p14="http://schemas.microsoft.com/office/powerpoint/2010/main" val="6713667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A2156-2DF3-CD7A-462F-04807DC83D49}"/>
            </a:ext>
          </a:extLst>
        </p:cNvPr>
        <p:cNvGrpSpPr/>
        <p:nvPr/>
      </p:nvGrpSpPr>
      <p:grpSpPr>
        <a:xfrm>
          <a:off x="0" y="0"/>
          <a:ext cx="0" cy="0"/>
          <a:chOff x="0" y="0"/>
          <a:chExt cx="0" cy="0"/>
        </a:xfrm>
      </p:grpSpPr>
      <p:sp>
        <p:nvSpPr>
          <p:cNvPr id="20" name="Başlık 6">
            <a:extLst>
              <a:ext uri="{FF2B5EF4-FFF2-40B4-BE49-F238E27FC236}">
                <a16:creationId xmlns:a16="http://schemas.microsoft.com/office/drawing/2014/main" id="{83534890-4545-8CDE-4276-A00C7FB47C19}"/>
              </a:ext>
            </a:extLst>
          </p:cNvPr>
          <p:cNvSpPr>
            <a:spLocks noGrp="1"/>
          </p:cNvSpPr>
          <p:nvPr>
            <p:ph type="title"/>
          </p:nvPr>
        </p:nvSpPr>
        <p:spPr>
          <a:xfrm>
            <a:off x="1634343" y="244980"/>
            <a:ext cx="5770829" cy="787743"/>
          </a:xfrm>
        </p:spPr>
        <p:txBody>
          <a:bodyPr>
            <a:normAutofit/>
          </a:bodyPr>
          <a:lstStyle/>
          <a:p>
            <a:r>
              <a:rPr lang="tr-TR" sz="2400" b="1" dirty="0">
                <a:latin typeface="+mn-lt"/>
              </a:rPr>
              <a:t>Su Verimliliği Yönetmeliği</a:t>
            </a:r>
            <a:br>
              <a:rPr lang="tr-TR" sz="2400" b="1" dirty="0">
                <a:latin typeface="+mn-lt"/>
              </a:rPr>
            </a:br>
            <a:r>
              <a:rPr lang="tr-TR" sz="2400" b="1" dirty="0">
                <a:latin typeface="+mn-lt"/>
              </a:rPr>
              <a:t>R.G. Tarihi: 27.12.2024, R.G. Sayısı: 32765</a:t>
            </a:r>
          </a:p>
        </p:txBody>
      </p:sp>
      <p:pic>
        <p:nvPicPr>
          <p:cNvPr id="9" name="İçerik Yer Tutucusu 8">
            <a:extLst>
              <a:ext uri="{FF2B5EF4-FFF2-40B4-BE49-F238E27FC236}">
                <a16:creationId xmlns:a16="http://schemas.microsoft.com/office/drawing/2014/main" id="{F09D60E8-8C0B-C27D-60FA-D5663F99B1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4" name="Metin kutusu 3">
            <a:extLst>
              <a:ext uri="{FF2B5EF4-FFF2-40B4-BE49-F238E27FC236}">
                <a16:creationId xmlns:a16="http://schemas.microsoft.com/office/drawing/2014/main" id="{A2A81EC3-7896-7C03-6F26-14FA96EAAEC1}"/>
              </a:ext>
            </a:extLst>
          </p:cNvPr>
          <p:cNvSpPr txBox="1"/>
          <p:nvPr/>
        </p:nvSpPr>
        <p:spPr>
          <a:xfrm>
            <a:off x="617484" y="1235260"/>
            <a:ext cx="7988634" cy="369332"/>
          </a:xfrm>
          <a:prstGeom prst="rect">
            <a:avLst/>
          </a:prstGeom>
          <a:solidFill>
            <a:schemeClr val="accent1">
              <a:lumMod val="60000"/>
              <a:lumOff val="40000"/>
            </a:schemeClr>
          </a:solidFill>
        </p:spPr>
        <p:txBody>
          <a:bodyPr wrap="square" rtlCol="0">
            <a:spAutoFit/>
          </a:bodyPr>
          <a:lstStyle/>
          <a:p>
            <a:r>
              <a:rPr lang="tr-TR" b="1" dirty="0"/>
              <a:t>Turkuaz Su Verimliliği Belgesi Değerlendirme Kriterleri-OSB’ler için (Ek-5)</a:t>
            </a:r>
          </a:p>
        </p:txBody>
      </p:sp>
      <p:graphicFrame>
        <p:nvGraphicFramePr>
          <p:cNvPr id="8" name="Diyagram 7">
            <a:extLst>
              <a:ext uri="{FF2B5EF4-FFF2-40B4-BE49-F238E27FC236}">
                <a16:creationId xmlns:a16="http://schemas.microsoft.com/office/drawing/2014/main" id="{070CF069-DCB5-11BD-D937-2B99AD8E5A45}"/>
              </a:ext>
            </a:extLst>
          </p:cNvPr>
          <p:cNvGraphicFramePr/>
          <p:nvPr/>
        </p:nvGraphicFramePr>
        <p:xfrm>
          <a:off x="617483" y="1890907"/>
          <a:ext cx="10265987" cy="37990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Metin kutusu 4">
            <a:extLst>
              <a:ext uri="{FF2B5EF4-FFF2-40B4-BE49-F238E27FC236}">
                <a16:creationId xmlns:a16="http://schemas.microsoft.com/office/drawing/2014/main" id="{DB1F17E6-939E-E4DC-28B9-9B14055D3802}"/>
              </a:ext>
            </a:extLst>
          </p:cNvPr>
          <p:cNvSpPr txBox="1"/>
          <p:nvPr/>
        </p:nvSpPr>
        <p:spPr>
          <a:xfrm>
            <a:off x="751486" y="2069721"/>
            <a:ext cx="325821" cy="369332"/>
          </a:xfrm>
          <a:prstGeom prst="rect">
            <a:avLst/>
          </a:prstGeom>
          <a:noFill/>
        </p:spPr>
        <p:txBody>
          <a:bodyPr wrap="square" rtlCol="0">
            <a:spAutoFit/>
          </a:bodyPr>
          <a:lstStyle/>
          <a:p>
            <a:r>
              <a:rPr lang="tr-TR" b="1" dirty="0"/>
              <a:t>1</a:t>
            </a:r>
          </a:p>
        </p:txBody>
      </p:sp>
      <p:sp>
        <p:nvSpPr>
          <p:cNvPr id="10" name="Metin kutusu 9">
            <a:extLst>
              <a:ext uri="{FF2B5EF4-FFF2-40B4-BE49-F238E27FC236}">
                <a16:creationId xmlns:a16="http://schemas.microsoft.com/office/drawing/2014/main" id="{1708A7DC-B21D-18B4-7661-0DBB9A7B2282}"/>
              </a:ext>
            </a:extLst>
          </p:cNvPr>
          <p:cNvSpPr txBox="1"/>
          <p:nvPr/>
        </p:nvSpPr>
        <p:spPr>
          <a:xfrm>
            <a:off x="1051029" y="2572323"/>
            <a:ext cx="325821" cy="369332"/>
          </a:xfrm>
          <a:prstGeom prst="rect">
            <a:avLst/>
          </a:prstGeom>
          <a:noFill/>
        </p:spPr>
        <p:txBody>
          <a:bodyPr wrap="square" rtlCol="0">
            <a:spAutoFit/>
          </a:bodyPr>
          <a:lstStyle/>
          <a:p>
            <a:r>
              <a:rPr lang="tr-TR" b="1" dirty="0"/>
              <a:t>2</a:t>
            </a:r>
          </a:p>
        </p:txBody>
      </p:sp>
      <p:sp>
        <p:nvSpPr>
          <p:cNvPr id="11" name="Metin kutusu 10">
            <a:extLst>
              <a:ext uri="{FF2B5EF4-FFF2-40B4-BE49-F238E27FC236}">
                <a16:creationId xmlns:a16="http://schemas.microsoft.com/office/drawing/2014/main" id="{8F304927-0138-2194-8827-937217E478EA}"/>
              </a:ext>
            </a:extLst>
          </p:cNvPr>
          <p:cNvSpPr txBox="1"/>
          <p:nvPr/>
        </p:nvSpPr>
        <p:spPr>
          <a:xfrm>
            <a:off x="1255974" y="3067042"/>
            <a:ext cx="325821" cy="369332"/>
          </a:xfrm>
          <a:prstGeom prst="rect">
            <a:avLst/>
          </a:prstGeom>
          <a:noFill/>
        </p:spPr>
        <p:txBody>
          <a:bodyPr wrap="square" rtlCol="0">
            <a:spAutoFit/>
          </a:bodyPr>
          <a:lstStyle/>
          <a:p>
            <a:r>
              <a:rPr lang="tr-TR" b="1" dirty="0"/>
              <a:t>3</a:t>
            </a:r>
          </a:p>
        </p:txBody>
      </p:sp>
      <p:sp>
        <p:nvSpPr>
          <p:cNvPr id="12" name="Metin kutusu 11">
            <a:extLst>
              <a:ext uri="{FF2B5EF4-FFF2-40B4-BE49-F238E27FC236}">
                <a16:creationId xmlns:a16="http://schemas.microsoft.com/office/drawing/2014/main" id="{0B1FE399-3AE2-77FE-1C11-75CBFC6D3CE7}"/>
              </a:ext>
            </a:extLst>
          </p:cNvPr>
          <p:cNvSpPr txBox="1"/>
          <p:nvPr/>
        </p:nvSpPr>
        <p:spPr>
          <a:xfrm>
            <a:off x="1308522" y="3634086"/>
            <a:ext cx="325821" cy="369332"/>
          </a:xfrm>
          <a:prstGeom prst="rect">
            <a:avLst/>
          </a:prstGeom>
          <a:noFill/>
        </p:spPr>
        <p:txBody>
          <a:bodyPr wrap="square" rtlCol="0">
            <a:spAutoFit/>
          </a:bodyPr>
          <a:lstStyle/>
          <a:p>
            <a:r>
              <a:rPr lang="tr-TR" b="1" dirty="0"/>
              <a:t>4</a:t>
            </a:r>
          </a:p>
        </p:txBody>
      </p:sp>
      <p:sp>
        <p:nvSpPr>
          <p:cNvPr id="13" name="Metin kutusu 12">
            <a:extLst>
              <a:ext uri="{FF2B5EF4-FFF2-40B4-BE49-F238E27FC236}">
                <a16:creationId xmlns:a16="http://schemas.microsoft.com/office/drawing/2014/main" id="{6BF5A748-3083-7E10-1E89-31083B199F2F}"/>
              </a:ext>
            </a:extLst>
          </p:cNvPr>
          <p:cNvSpPr txBox="1"/>
          <p:nvPr/>
        </p:nvSpPr>
        <p:spPr>
          <a:xfrm>
            <a:off x="1255974" y="4139295"/>
            <a:ext cx="325821" cy="369332"/>
          </a:xfrm>
          <a:prstGeom prst="rect">
            <a:avLst/>
          </a:prstGeom>
          <a:noFill/>
        </p:spPr>
        <p:txBody>
          <a:bodyPr wrap="square" rtlCol="0">
            <a:spAutoFit/>
          </a:bodyPr>
          <a:lstStyle/>
          <a:p>
            <a:r>
              <a:rPr lang="tr-TR" b="1" dirty="0"/>
              <a:t>5</a:t>
            </a:r>
          </a:p>
        </p:txBody>
      </p:sp>
      <p:sp>
        <p:nvSpPr>
          <p:cNvPr id="14" name="Metin kutusu 13">
            <a:extLst>
              <a:ext uri="{FF2B5EF4-FFF2-40B4-BE49-F238E27FC236}">
                <a16:creationId xmlns:a16="http://schemas.microsoft.com/office/drawing/2014/main" id="{5109C73E-5A4E-CFB6-A9A7-96C20C88259D}"/>
              </a:ext>
            </a:extLst>
          </p:cNvPr>
          <p:cNvSpPr txBox="1"/>
          <p:nvPr/>
        </p:nvSpPr>
        <p:spPr>
          <a:xfrm>
            <a:off x="1051029" y="4644504"/>
            <a:ext cx="325821" cy="369332"/>
          </a:xfrm>
          <a:prstGeom prst="rect">
            <a:avLst/>
          </a:prstGeom>
          <a:noFill/>
        </p:spPr>
        <p:txBody>
          <a:bodyPr wrap="square" rtlCol="0">
            <a:spAutoFit/>
          </a:bodyPr>
          <a:lstStyle/>
          <a:p>
            <a:r>
              <a:rPr lang="tr-TR" b="1" dirty="0"/>
              <a:t>6</a:t>
            </a:r>
          </a:p>
        </p:txBody>
      </p:sp>
      <p:sp>
        <p:nvSpPr>
          <p:cNvPr id="15" name="Metin kutusu 14">
            <a:extLst>
              <a:ext uri="{FF2B5EF4-FFF2-40B4-BE49-F238E27FC236}">
                <a16:creationId xmlns:a16="http://schemas.microsoft.com/office/drawing/2014/main" id="{972894E3-1566-C94B-43D9-38E675AF001E}"/>
              </a:ext>
            </a:extLst>
          </p:cNvPr>
          <p:cNvSpPr txBox="1"/>
          <p:nvPr/>
        </p:nvSpPr>
        <p:spPr>
          <a:xfrm>
            <a:off x="783013" y="5160753"/>
            <a:ext cx="325821" cy="369332"/>
          </a:xfrm>
          <a:prstGeom prst="rect">
            <a:avLst/>
          </a:prstGeom>
          <a:noFill/>
        </p:spPr>
        <p:txBody>
          <a:bodyPr wrap="square" rtlCol="0">
            <a:spAutoFit/>
          </a:bodyPr>
          <a:lstStyle/>
          <a:p>
            <a:r>
              <a:rPr lang="tr-TR" b="1" dirty="0"/>
              <a:t>7</a:t>
            </a:r>
          </a:p>
        </p:txBody>
      </p:sp>
      <p:sp>
        <p:nvSpPr>
          <p:cNvPr id="2" name="Metin kutusu 1">
            <a:extLst>
              <a:ext uri="{FF2B5EF4-FFF2-40B4-BE49-F238E27FC236}">
                <a16:creationId xmlns:a16="http://schemas.microsoft.com/office/drawing/2014/main" id="{303FBF70-1946-3C65-5838-E4BB6A37E8F1}"/>
              </a:ext>
            </a:extLst>
          </p:cNvPr>
          <p:cNvSpPr txBox="1"/>
          <p:nvPr/>
        </p:nvSpPr>
        <p:spPr>
          <a:xfrm>
            <a:off x="914396" y="5547467"/>
            <a:ext cx="10265987" cy="1107996"/>
          </a:xfrm>
          <a:prstGeom prst="rect">
            <a:avLst/>
          </a:prstGeom>
          <a:noFill/>
        </p:spPr>
        <p:txBody>
          <a:bodyPr wrap="square" rtlCol="0">
            <a:spAutoFit/>
          </a:bodyPr>
          <a:lstStyle/>
          <a:p>
            <a:r>
              <a:rPr lang="tr-TR" sz="1600" b="1" i="1" baseline="30000" dirty="0"/>
              <a:t>* </a:t>
            </a:r>
            <a:r>
              <a:rPr lang="tr-TR" sz="1600" i="1" dirty="0"/>
              <a:t>Planlı Alanlar İmar Yönetmeliğinin (</a:t>
            </a:r>
            <a:r>
              <a:rPr lang="tr-TR" sz="1600" b="0" i="1" dirty="0">
                <a:solidFill>
                  <a:srgbClr val="212529"/>
                </a:solidFill>
                <a:effectLst/>
              </a:rPr>
              <a:t>Resmî Gazete Tarihi: 03.07.2017 Resmî Gazete Sayısı: 30113)</a:t>
            </a:r>
            <a:r>
              <a:rPr lang="tr-TR" sz="1600" i="1" dirty="0"/>
              <a:t> ilgili hükmü kapsamında değerlendirilecektir.</a:t>
            </a:r>
          </a:p>
          <a:p>
            <a:r>
              <a:rPr lang="tr-TR" sz="1600" b="1" i="1" baseline="30000" dirty="0"/>
              <a:t>* *  </a:t>
            </a:r>
            <a:r>
              <a:rPr lang="tr-TR" sz="1600" b="0" i="1" dirty="0">
                <a:solidFill>
                  <a:srgbClr val="212529"/>
                </a:solidFill>
                <a:effectLst/>
                <a:latin typeface="-apple-system"/>
              </a:rPr>
              <a:t>Yönetmelik yayım tarihi itibarıyla yeni projelendirilen alanlarda aranır. </a:t>
            </a:r>
            <a:endParaRPr lang="tr-TR" sz="1600" i="1" dirty="0"/>
          </a:p>
          <a:p>
            <a:endParaRPr lang="tr-TR" dirty="0"/>
          </a:p>
        </p:txBody>
      </p:sp>
      <p:pic>
        <p:nvPicPr>
          <p:cNvPr id="6" name="Resim 5">
            <a:extLst>
              <a:ext uri="{FF2B5EF4-FFF2-40B4-BE49-F238E27FC236}">
                <a16:creationId xmlns:a16="http://schemas.microsoft.com/office/drawing/2014/main" id="{A5135E7F-D02B-F157-D7A2-911C22EAFFBF}"/>
              </a:ext>
            </a:extLst>
          </p:cNvPr>
          <p:cNvPicPr>
            <a:picLocks noChangeAspect="1"/>
          </p:cNvPicPr>
          <p:nvPr/>
        </p:nvPicPr>
        <p:blipFill>
          <a:blip r:embed="rId8"/>
          <a:stretch>
            <a:fillRect/>
          </a:stretch>
        </p:blipFill>
        <p:spPr>
          <a:xfrm>
            <a:off x="9497398" y="465966"/>
            <a:ext cx="1140379" cy="1511666"/>
          </a:xfrm>
          <a:prstGeom prst="rect">
            <a:avLst/>
          </a:prstGeom>
        </p:spPr>
      </p:pic>
      <p:pic>
        <p:nvPicPr>
          <p:cNvPr id="3" name="Resim 2">
            <a:extLst>
              <a:ext uri="{FF2B5EF4-FFF2-40B4-BE49-F238E27FC236}">
                <a16:creationId xmlns:a16="http://schemas.microsoft.com/office/drawing/2014/main" id="{3A38831F-EFE9-65AC-8995-1E3D3A6E33C7}"/>
              </a:ext>
            </a:extLst>
          </p:cNvPr>
          <p:cNvPicPr>
            <a:picLocks noChangeAspect="1"/>
          </p:cNvPicPr>
          <p:nvPr/>
        </p:nvPicPr>
        <p:blipFill>
          <a:blip r:embed="rId9"/>
          <a:stretch>
            <a:fillRect/>
          </a:stretch>
        </p:blipFill>
        <p:spPr>
          <a:xfrm>
            <a:off x="0" y="38644"/>
            <a:ext cx="1430767" cy="856445"/>
          </a:xfrm>
          <a:prstGeom prst="rect">
            <a:avLst/>
          </a:prstGeom>
        </p:spPr>
      </p:pic>
      <p:pic>
        <p:nvPicPr>
          <p:cNvPr id="7" name="Resim 6">
            <a:extLst>
              <a:ext uri="{FF2B5EF4-FFF2-40B4-BE49-F238E27FC236}">
                <a16:creationId xmlns:a16="http://schemas.microsoft.com/office/drawing/2014/main" id="{882C4AA5-0541-23C2-D469-51418A668CD3}"/>
              </a:ext>
            </a:extLst>
          </p:cNvPr>
          <p:cNvPicPr>
            <a:picLocks noChangeAspect="1"/>
          </p:cNvPicPr>
          <p:nvPr/>
        </p:nvPicPr>
        <p:blipFill>
          <a:blip r:embed="rId10"/>
          <a:stretch>
            <a:fillRect/>
          </a:stretch>
        </p:blipFill>
        <p:spPr>
          <a:xfrm>
            <a:off x="10531736" y="0"/>
            <a:ext cx="1660264" cy="1319114"/>
          </a:xfrm>
          <a:prstGeom prst="rect">
            <a:avLst/>
          </a:prstGeom>
        </p:spPr>
      </p:pic>
    </p:spTree>
    <p:extLst>
      <p:ext uri="{BB962C8B-B14F-4D97-AF65-F5344CB8AC3E}">
        <p14:creationId xmlns:p14="http://schemas.microsoft.com/office/powerpoint/2010/main" val="12165839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çerik Yer Tutucusu 8">
            <a:extLst>
              <a:ext uri="{FF2B5EF4-FFF2-40B4-BE49-F238E27FC236}">
                <a16:creationId xmlns:a16="http://schemas.microsoft.com/office/drawing/2014/main" id="{403DDB00-92B2-48CD-B5A2-26EF10D33F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16" name="Metin kutusu 15">
            <a:extLst>
              <a:ext uri="{FF2B5EF4-FFF2-40B4-BE49-F238E27FC236}">
                <a16:creationId xmlns:a16="http://schemas.microsoft.com/office/drawing/2014/main" id="{F2C2F8D4-9DA4-48B9-8FE8-69BBA76C3E9B}"/>
              </a:ext>
            </a:extLst>
          </p:cNvPr>
          <p:cNvSpPr txBox="1"/>
          <p:nvPr/>
        </p:nvSpPr>
        <p:spPr>
          <a:xfrm>
            <a:off x="848710" y="1058138"/>
            <a:ext cx="6180082" cy="461665"/>
          </a:xfrm>
          <a:prstGeom prst="rect">
            <a:avLst/>
          </a:prstGeom>
          <a:solidFill>
            <a:schemeClr val="accent6">
              <a:lumMod val="40000"/>
              <a:lumOff val="60000"/>
            </a:schemeClr>
          </a:solidFill>
        </p:spPr>
        <p:txBody>
          <a:bodyPr wrap="square">
            <a:spAutoFit/>
          </a:bodyPr>
          <a:lstStyle/>
          <a:p>
            <a:pPr lvl="0"/>
            <a:r>
              <a:rPr lang="tr-TR" sz="1800" b="1" dirty="0"/>
              <a:t>Yağmur suyu hasadının yapılması </a:t>
            </a:r>
            <a:r>
              <a:rPr lang="tr-TR" sz="2400" b="1" baseline="30000" dirty="0"/>
              <a:t>*</a:t>
            </a:r>
            <a:endParaRPr lang="tr-TR" sz="2400" b="1" dirty="0"/>
          </a:p>
        </p:txBody>
      </p:sp>
      <p:sp>
        <p:nvSpPr>
          <p:cNvPr id="3" name="Metin kutusu 2">
            <a:extLst>
              <a:ext uri="{FF2B5EF4-FFF2-40B4-BE49-F238E27FC236}">
                <a16:creationId xmlns:a16="http://schemas.microsoft.com/office/drawing/2014/main" id="{C98319C7-5B23-4164-85EA-309B1FA40FB7}"/>
              </a:ext>
            </a:extLst>
          </p:cNvPr>
          <p:cNvSpPr txBox="1"/>
          <p:nvPr/>
        </p:nvSpPr>
        <p:spPr>
          <a:xfrm>
            <a:off x="848710" y="1834390"/>
            <a:ext cx="10515600" cy="646331"/>
          </a:xfrm>
          <a:prstGeom prst="rect">
            <a:avLst/>
          </a:prstGeom>
          <a:noFill/>
        </p:spPr>
        <p:txBody>
          <a:bodyPr wrap="square" rtlCol="0">
            <a:spAutoFit/>
          </a:bodyPr>
          <a:lstStyle/>
          <a:p>
            <a:r>
              <a:rPr lang="tr-TR" dirty="0"/>
              <a:t>Planlı Alanlar İmar Yönetmeliğinin (</a:t>
            </a:r>
            <a:r>
              <a:rPr lang="tr-TR" b="0" i="1" dirty="0">
                <a:solidFill>
                  <a:srgbClr val="212529"/>
                </a:solidFill>
                <a:effectLst/>
                <a:latin typeface="-apple-system"/>
              </a:rPr>
              <a:t>Resmî Gazete Tarihi: 03.07.2017 Resmî Gazete Sayısı: 30113)</a:t>
            </a:r>
            <a:r>
              <a:rPr lang="tr-TR" dirty="0"/>
              <a:t> ilgili hükmü kapsamında değerlendirilecektir.</a:t>
            </a:r>
          </a:p>
        </p:txBody>
      </p:sp>
      <p:sp>
        <p:nvSpPr>
          <p:cNvPr id="6" name="Metin kutusu 5">
            <a:extLst>
              <a:ext uri="{FF2B5EF4-FFF2-40B4-BE49-F238E27FC236}">
                <a16:creationId xmlns:a16="http://schemas.microsoft.com/office/drawing/2014/main" id="{6025BF93-4880-4099-9261-29E25A8A5DD6}"/>
              </a:ext>
            </a:extLst>
          </p:cNvPr>
          <p:cNvSpPr txBox="1"/>
          <p:nvPr/>
        </p:nvSpPr>
        <p:spPr>
          <a:xfrm>
            <a:off x="848710" y="2545062"/>
            <a:ext cx="10026869" cy="646331"/>
          </a:xfrm>
          <a:prstGeom prst="rect">
            <a:avLst/>
          </a:prstGeom>
          <a:noFill/>
        </p:spPr>
        <p:txBody>
          <a:bodyPr wrap="square" rtlCol="0">
            <a:spAutoFit/>
          </a:bodyPr>
          <a:lstStyle/>
          <a:p>
            <a:r>
              <a:rPr lang="tr-TR" b="1" dirty="0"/>
              <a:t>Yapı Projeleri</a:t>
            </a:r>
          </a:p>
          <a:p>
            <a:r>
              <a:rPr lang="tr-TR" b="1" dirty="0"/>
              <a:t>Madde 57-7 </a:t>
            </a:r>
          </a:p>
        </p:txBody>
      </p:sp>
      <p:sp>
        <p:nvSpPr>
          <p:cNvPr id="17" name="Metin kutusu 16">
            <a:extLst>
              <a:ext uri="{FF2B5EF4-FFF2-40B4-BE49-F238E27FC236}">
                <a16:creationId xmlns:a16="http://schemas.microsoft.com/office/drawing/2014/main" id="{3007BB9E-E0BF-4F8F-AF66-879F5AA4DB3B}"/>
              </a:ext>
            </a:extLst>
          </p:cNvPr>
          <p:cNvSpPr txBox="1"/>
          <p:nvPr/>
        </p:nvSpPr>
        <p:spPr>
          <a:xfrm>
            <a:off x="662151" y="3218305"/>
            <a:ext cx="11077903" cy="2542363"/>
          </a:xfrm>
          <a:prstGeom prst="rect">
            <a:avLst/>
          </a:prstGeom>
          <a:noFill/>
        </p:spPr>
        <p:txBody>
          <a:bodyPr wrap="square" rtlCol="0">
            <a:spAutoFit/>
          </a:bodyPr>
          <a:lstStyle/>
          <a:p>
            <a:pPr indent="359410" algn="just">
              <a:lnSpc>
                <a:spcPct val="150000"/>
              </a:lnSpc>
            </a:pPr>
            <a:r>
              <a:rPr lang="tr-TR" b="0" i="0" dirty="0">
                <a:solidFill>
                  <a:srgbClr val="000000"/>
                </a:solidFill>
                <a:effectLst/>
              </a:rPr>
              <a:t>a) </a:t>
            </a:r>
            <a:r>
              <a:rPr lang="tr-TR" b="1" i="0" dirty="0">
                <a:solidFill>
                  <a:srgbClr val="000000"/>
                </a:solidFill>
                <a:effectLst/>
              </a:rPr>
              <a:t>(Ek:RG-23/1/2021-31373)</a:t>
            </a:r>
            <a:r>
              <a:rPr lang="tr-TR" b="0" i="0" dirty="0">
                <a:solidFill>
                  <a:srgbClr val="000000"/>
                </a:solidFill>
                <a:effectLst/>
              </a:rPr>
              <a:t> </a:t>
            </a:r>
            <a:r>
              <a:rPr lang="tr-TR" b="1" i="0" dirty="0">
                <a:solidFill>
                  <a:srgbClr val="000000"/>
                </a:solidFill>
                <a:effectLst/>
              </a:rPr>
              <a:t>(Değişik:RG-11/3/2025-32838) </a:t>
            </a:r>
            <a:r>
              <a:rPr lang="tr-TR" b="0" i="0" dirty="0">
                <a:solidFill>
                  <a:srgbClr val="000000"/>
                </a:solidFill>
                <a:effectLst/>
              </a:rPr>
              <a:t>Binalarda tesis edilecek yerinde içilebilir olmayan su sistemleri yapı ruhsatı eki mekanik tesisat projesinde gösterilir. </a:t>
            </a:r>
            <a:r>
              <a:rPr lang="tr-TR" b="1" i="0" dirty="0">
                <a:solidFill>
                  <a:srgbClr val="FF0000"/>
                </a:solidFill>
                <a:effectLst/>
              </a:rPr>
              <a:t>Yağmur suyu toplama sistemi bulunan yapılarda, gri su sisteminin yağmur suyu toplama sisteminden ayrı planlanması esastır. </a:t>
            </a:r>
            <a:r>
              <a:rPr lang="tr-TR" b="0" i="0" dirty="0">
                <a:solidFill>
                  <a:srgbClr val="000000"/>
                </a:solidFill>
                <a:effectLst/>
              </a:rPr>
              <a:t>Sistemde kullanılacak depolama tankları; bina bünyesinde, çekme mesafelerini ihlal etmemek kaydıyla bahçe zemini üstü veya altında, arka ve yan bahçelerde zemin altında, ön bahçede ise yol cephesine 2 metreden fazla yaklaşmamak kaydıyla zemin altında, herhangi bir öncelik sırası olmaksızın konumlandırılabilir.</a:t>
            </a:r>
            <a:endParaRPr lang="tr-TR" dirty="0"/>
          </a:p>
        </p:txBody>
      </p:sp>
      <p:pic>
        <p:nvPicPr>
          <p:cNvPr id="2" name="Resim 1">
            <a:extLst>
              <a:ext uri="{FF2B5EF4-FFF2-40B4-BE49-F238E27FC236}">
                <a16:creationId xmlns:a16="http://schemas.microsoft.com/office/drawing/2014/main" id="{B4C0A807-DF08-DD88-0908-2D1710A361C8}"/>
              </a:ext>
            </a:extLst>
          </p:cNvPr>
          <p:cNvPicPr>
            <a:picLocks noChangeAspect="1"/>
          </p:cNvPicPr>
          <p:nvPr/>
        </p:nvPicPr>
        <p:blipFill>
          <a:blip r:embed="rId3"/>
          <a:stretch>
            <a:fillRect/>
          </a:stretch>
        </p:blipFill>
        <p:spPr>
          <a:xfrm>
            <a:off x="0" y="38644"/>
            <a:ext cx="1430767" cy="856445"/>
          </a:xfrm>
          <a:prstGeom prst="rect">
            <a:avLst/>
          </a:prstGeom>
        </p:spPr>
      </p:pic>
      <p:pic>
        <p:nvPicPr>
          <p:cNvPr id="4" name="Resim 3">
            <a:extLst>
              <a:ext uri="{FF2B5EF4-FFF2-40B4-BE49-F238E27FC236}">
                <a16:creationId xmlns:a16="http://schemas.microsoft.com/office/drawing/2014/main" id="{FBF37075-C857-79D2-9D0C-02D13A775E98}"/>
              </a:ext>
            </a:extLst>
          </p:cNvPr>
          <p:cNvPicPr>
            <a:picLocks noChangeAspect="1"/>
          </p:cNvPicPr>
          <p:nvPr/>
        </p:nvPicPr>
        <p:blipFill>
          <a:blip r:embed="rId4"/>
          <a:stretch>
            <a:fillRect/>
          </a:stretch>
        </p:blipFill>
        <p:spPr>
          <a:xfrm>
            <a:off x="10531736" y="0"/>
            <a:ext cx="1660264" cy="1319114"/>
          </a:xfrm>
          <a:prstGeom prst="rect">
            <a:avLst/>
          </a:prstGeom>
        </p:spPr>
      </p:pic>
    </p:spTree>
    <p:extLst>
      <p:ext uri="{BB962C8B-B14F-4D97-AF65-F5344CB8AC3E}">
        <p14:creationId xmlns:p14="http://schemas.microsoft.com/office/powerpoint/2010/main" val="132952536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İçerik Yer Tutucusu 8">
            <a:extLst>
              <a:ext uri="{FF2B5EF4-FFF2-40B4-BE49-F238E27FC236}">
                <a16:creationId xmlns:a16="http://schemas.microsoft.com/office/drawing/2014/main" id="{403DDB00-92B2-48CD-B5A2-26EF10D33F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Metin kutusu 2">
            <a:extLst>
              <a:ext uri="{FF2B5EF4-FFF2-40B4-BE49-F238E27FC236}">
                <a16:creationId xmlns:a16="http://schemas.microsoft.com/office/drawing/2014/main" id="{C98319C7-5B23-4164-85EA-309B1FA40FB7}"/>
              </a:ext>
            </a:extLst>
          </p:cNvPr>
          <p:cNvSpPr txBox="1"/>
          <p:nvPr/>
        </p:nvSpPr>
        <p:spPr>
          <a:xfrm>
            <a:off x="622737" y="1686926"/>
            <a:ext cx="11025353" cy="646331"/>
          </a:xfrm>
          <a:prstGeom prst="rect">
            <a:avLst/>
          </a:prstGeom>
          <a:noFill/>
        </p:spPr>
        <p:txBody>
          <a:bodyPr wrap="square" rtlCol="0">
            <a:spAutoFit/>
          </a:bodyPr>
          <a:lstStyle/>
          <a:p>
            <a:r>
              <a:rPr lang="tr-TR" dirty="0"/>
              <a:t>Planlı Alanlar İmar Yönetmeliğinin (</a:t>
            </a:r>
            <a:r>
              <a:rPr lang="tr-TR" b="0" i="1" dirty="0">
                <a:solidFill>
                  <a:srgbClr val="212529"/>
                </a:solidFill>
                <a:effectLst/>
                <a:latin typeface="-apple-system"/>
              </a:rPr>
              <a:t>Resmî Gazete Tarihi: 03.07.2017 Resmî Gazete Sayısı: 30113)</a:t>
            </a:r>
            <a:r>
              <a:rPr lang="tr-TR" dirty="0"/>
              <a:t> ilgili hükmü kapsamında değerlendirilecektir.</a:t>
            </a:r>
          </a:p>
        </p:txBody>
      </p:sp>
      <p:sp>
        <p:nvSpPr>
          <p:cNvPr id="6" name="Metin kutusu 5">
            <a:extLst>
              <a:ext uri="{FF2B5EF4-FFF2-40B4-BE49-F238E27FC236}">
                <a16:creationId xmlns:a16="http://schemas.microsoft.com/office/drawing/2014/main" id="{6025BF93-4880-4099-9261-29E25A8A5DD6}"/>
              </a:ext>
            </a:extLst>
          </p:cNvPr>
          <p:cNvSpPr txBox="1"/>
          <p:nvPr/>
        </p:nvSpPr>
        <p:spPr>
          <a:xfrm>
            <a:off x="622737" y="2345171"/>
            <a:ext cx="10026869" cy="369332"/>
          </a:xfrm>
          <a:prstGeom prst="rect">
            <a:avLst/>
          </a:prstGeom>
          <a:noFill/>
        </p:spPr>
        <p:txBody>
          <a:bodyPr wrap="square" rtlCol="0">
            <a:spAutoFit/>
          </a:bodyPr>
          <a:lstStyle/>
          <a:p>
            <a:r>
              <a:rPr lang="tr-TR" b="1" dirty="0"/>
              <a:t>Yapı Projeleri- Madde 57-7 </a:t>
            </a:r>
          </a:p>
        </p:txBody>
      </p:sp>
      <p:sp>
        <p:nvSpPr>
          <p:cNvPr id="17" name="Metin kutusu 16">
            <a:extLst>
              <a:ext uri="{FF2B5EF4-FFF2-40B4-BE49-F238E27FC236}">
                <a16:creationId xmlns:a16="http://schemas.microsoft.com/office/drawing/2014/main" id="{3007BB9E-E0BF-4F8F-AF66-879F5AA4DB3B}"/>
              </a:ext>
            </a:extLst>
          </p:cNvPr>
          <p:cNvSpPr txBox="1"/>
          <p:nvPr/>
        </p:nvSpPr>
        <p:spPr>
          <a:xfrm>
            <a:off x="622737" y="2815299"/>
            <a:ext cx="11209284" cy="3323987"/>
          </a:xfrm>
          <a:prstGeom prst="rect">
            <a:avLst/>
          </a:prstGeom>
          <a:noFill/>
        </p:spPr>
        <p:txBody>
          <a:bodyPr wrap="square" rtlCol="0">
            <a:spAutoFit/>
          </a:bodyPr>
          <a:lstStyle/>
          <a:p>
            <a:pPr indent="359410" algn="just">
              <a:lnSpc>
                <a:spcPct val="150000"/>
              </a:lnSpc>
            </a:pPr>
            <a:r>
              <a:rPr lang="tr-TR" sz="1600" b="0" i="0" dirty="0">
                <a:solidFill>
                  <a:srgbClr val="000000"/>
                </a:solidFill>
                <a:effectLst/>
              </a:rPr>
              <a:t>Bunlardan;</a:t>
            </a:r>
          </a:p>
          <a:p>
            <a:pPr indent="359410" algn="just">
              <a:lnSpc>
                <a:spcPct val="150000"/>
              </a:lnSpc>
            </a:pPr>
            <a:r>
              <a:rPr lang="tr-TR" sz="1600" b="0" i="0" dirty="0">
                <a:solidFill>
                  <a:srgbClr val="000000"/>
                </a:solidFill>
                <a:effectLst/>
              </a:rPr>
              <a:t>1) Yağmur suyu toplama sistemleri için TS EN 16941-1 Yerinde içilemez su sistemleri - Bölüm 1: Yağmur suyu kullanımı için sistemler standardına uyulur. </a:t>
            </a:r>
            <a:r>
              <a:rPr lang="tr-TR" sz="1600" b="0" i="0" dirty="0">
                <a:solidFill>
                  <a:srgbClr val="FF0000"/>
                </a:solidFill>
                <a:effectLst/>
              </a:rPr>
              <a:t>Yağmur suyu yalnızca çatı yüzeylerinden elde edilir ve parsel bahçelerinin sulanmasında veya tuvalet rezervuarlarında/sifonlarında kullanılır. </a:t>
            </a:r>
            <a:r>
              <a:rPr lang="tr-TR" sz="1600" b="0" i="0" dirty="0">
                <a:solidFill>
                  <a:srgbClr val="000000"/>
                </a:solidFill>
                <a:effectLst/>
              </a:rPr>
              <a:t>Depolama hacmi; binanın bulunduğu ilin m²’ye düşen yıllık toplam yağış miktarı ortalaması, çatının yüzey tipi ve </a:t>
            </a:r>
            <a:r>
              <a:rPr lang="tr-TR" sz="1600" b="0" i="0" dirty="0" err="1">
                <a:solidFill>
                  <a:srgbClr val="000000"/>
                </a:solidFill>
                <a:effectLst/>
              </a:rPr>
              <a:t>izdüşüm</a:t>
            </a:r>
            <a:r>
              <a:rPr lang="tr-TR" sz="1600" b="0" i="0" dirty="0">
                <a:solidFill>
                  <a:srgbClr val="000000"/>
                </a:solidFill>
                <a:effectLst/>
              </a:rPr>
              <a:t> alanına göre hesaplanan yıllık toplanabilir yağmur suyu miktarının en az %6’sını karşılayacak şekilde, TS EN 16941-1 standardının EK-A’sında verilen yöntemlerden uygun olanı kullanılarak belirlenir. </a:t>
            </a:r>
            <a:r>
              <a:rPr lang="tr-TR" sz="1600" b="0" i="0" dirty="0">
                <a:solidFill>
                  <a:srgbClr val="FF0000"/>
                </a:solidFill>
                <a:effectLst/>
              </a:rPr>
              <a:t>Depolama tankı tahliye hattı, varsa yağmur suyu şebekesine bağlanır. Yağmur suyu toplama sistemi tahliye hattının, aynı binada bulunan gri su depolama tankına bağlanması halinde tahliye edilen yağmur suyu gri su olarak değerlendirilir.</a:t>
            </a:r>
          </a:p>
          <a:p>
            <a:endParaRPr lang="tr-TR" dirty="0"/>
          </a:p>
        </p:txBody>
      </p:sp>
      <p:sp>
        <p:nvSpPr>
          <p:cNvPr id="12" name="Metin kutusu 11">
            <a:extLst>
              <a:ext uri="{FF2B5EF4-FFF2-40B4-BE49-F238E27FC236}">
                <a16:creationId xmlns:a16="http://schemas.microsoft.com/office/drawing/2014/main" id="{A5D714C2-F253-4020-A215-AE37157CB34B}"/>
              </a:ext>
            </a:extLst>
          </p:cNvPr>
          <p:cNvSpPr txBox="1"/>
          <p:nvPr/>
        </p:nvSpPr>
        <p:spPr>
          <a:xfrm>
            <a:off x="622737" y="1060175"/>
            <a:ext cx="6180082" cy="461665"/>
          </a:xfrm>
          <a:prstGeom prst="rect">
            <a:avLst/>
          </a:prstGeom>
          <a:solidFill>
            <a:schemeClr val="accent6">
              <a:lumMod val="40000"/>
              <a:lumOff val="60000"/>
            </a:schemeClr>
          </a:solidFill>
        </p:spPr>
        <p:txBody>
          <a:bodyPr wrap="square">
            <a:spAutoFit/>
          </a:bodyPr>
          <a:lstStyle/>
          <a:p>
            <a:pPr lvl="0"/>
            <a:r>
              <a:rPr lang="tr-TR" sz="1800" b="1" dirty="0"/>
              <a:t>Yağmur suyu hasadının yapılması </a:t>
            </a:r>
            <a:r>
              <a:rPr lang="tr-TR" sz="2400" b="1" baseline="30000" dirty="0"/>
              <a:t>*</a:t>
            </a:r>
            <a:endParaRPr lang="tr-TR" sz="2400" b="1" dirty="0"/>
          </a:p>
        </p:txBody>
      </p:sp>
      <p:pic>
        <p:nvPicPr>
          <p:cNvPr id="2" name="Resim 1">
            <a:extLst>
              <a:ext uri="{FF2B5EF4-FFF2-40B4-BE49-F238E27FC236}">
                <a16:creationId xmlns:a16="http://schemas.microsoft.com/office/drawing/2014/main" id="{3AFD0FDF-2179-5A78-CBEA-7C75DAB99162}"/>
              </a:ext>
            </a:extLst>
          </p:cNvPr>
          <p:cNvPicPr>
            <a:picLocks noChangeAspect="1"/>
          </p:cNvPicPr>
          <p:nvPr/>
        </p:nvPicPr>
        <p:blipFill>
          <a:blip r:embed="rId3"/>
          <a:stretch>
            <a:fillRect/>
          </a:stretch>
        </p:blipFill>
        <p:spPr>
          <a:xfrm>
            <a:off x="0" y="38644"/>
            <a:ext cx="1430767" cy="856445"/>
          </a:xfrm>
          <a:prstGeom prst="rect">
            <a:avLst/>
          </a:prstGeom>
        </p:spPr>
      </p:pic>
      <p:pic>
        <p:nvPicPr>
          <p:cNvPr id="4" name="Resim 3">
            <a:extLst>
              <a:ext uri="{FF2B5EF4-FFF2-40B4-BE49-F238E27FC236}">
                <a16:creationId xmlns:a16="http://schemas.microsoft.com/office/drawing/2014/main" id="{453B6FB8-45AE-2656-358E-0F7B07930FA1}"/>
              </a:ext>
            </a:extLst>
          </p:cNvPr>
          <p:cNvPicPr>
            <a:picLocks noChangeAspect="1"/>
          </p:cNvPicPr>
          <p:nvPr/>
        </p:nvPicPr>
        <p:blipFill>
          <a:blip r:embed="rId4"/>
          <a:stretch>
            <a:fillRect/>
          </a:stretch>
        </p:blipFill>
        <p:spPr>
          <a:xfrm>
            <a:off x="10531736" y="0"/>
            <a:ext cx="1660264" cy="1319114"/>
          </a:xfrm>
          <a:prstGeom prst="rect">
            <a:avLst/>
          </a:prstGeom>
        </p:spPr>
      </p:pic>
    </p:spTree>
    <p:extLst>
      <p:ext uri="{BB962C8B-B14F-4D97-AF65-F5344CB8AC3E}">
        <p14:creationId xmlns:p14="http://schemas.microsoft.com/office/powerpoint/2010/main" val="4659974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çerik Yer Tutucusu 8">
            <a:extLst>
              <a:ext uri="{FF2B5EF4-FFF2-40B4-BE49-F238E27FC236}">
                <a16:creationId xmlns:a16="http://schemas.microsoft.com/office/drawing/2014/main" id="{403DDB00-92B2-48CD-B5A2-26EF10D33F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Metin kutusu 2">
            <a:extLst>
              <a:ext uri="{FF2B5EF4-FFF2-40B4-BE49-F238E27FC236}">
                <a16:creationId xmlns:a16="http://schemas.microsoft.com/office/drawing/2014/main" id="{C98319C7-5B23-4164-85EA-309B1FA40FB7}"/>
              </a:ext>
            </a:extLst>
          </p:cNvPr>
          <p:cNvSpPr txBox="1"/>
          <p:nvPr/>
        </p:nvSpPr>
        <p:spPr>
          <a:xfrm>
            <a:off x="715383" y="1726085"/>
            <a:ext cx="10515600" cy="646331"/>
          </a:xfrm>
          <a:prstGeom prst="rect">
            <a:avLst/>
          </a:prstGeom>
          <a:noFill/>
        </p:spPr>
        <p:txBody>
          <a:bodyPr wrap="square" rtlCol="0">
            <a:spAutoFit/>
          </a:bodyPr>
          <a:lstStyle/>
          <a:p>
            <a:r>
              <a:rPr lang="tr-TR" dirty="0"/>
              <a:t>Planlı Alanlar İmar Yönetmeliğinin (</a:t>
            </a:r>
            <a:r>
              <a:rPr lang="tr-TR" b="0" i="1" dirty="0">
                <a:solidFill>
                  <a:srgbClr val="212529"/>
                </a:solidFill>
                <a:effectLst/>
                <a:latin typeface="-apple-system"/>
              </a:rPr>
              <a:t>Resmî Gazete Tarihi: 03.07.2017 Resmî Gazete Sayısı: 30113)</a:t>
            </a:r>
            <a:r>
              <a:rPr lang="tr-TR" dirty="0"/>
              <a:t> ilgili hükmü kapsamında değerlendirilecektir.</a:t>
            </a:r>
          </a:p>
        </p:txBody>
      </p:sp>
      <p:sp>
        <p:nvSpPr>
          <p:cNvPr id="6" name="Metin kutusu 5">
            <a:extLst>
              <a:ext uri="{FF2B5EF4-FFF2-40B4-BE49-F238E27FC236}">
                <a16:creationId xmlns:a16="http://schemas.microsoft.com/office/drawing/2014/main" id="{6025BF93-4880-4099-9261-29E25A8A5DD6}"/>
              </a:ext>
            </a:extLst>
          </p:cNvPr>
          <p:cNvSpPr txBox="1"/>
          <p:nvPr/>
        </p:nvSpPr>
        <p:spPr>
          <a:xfrm>
            <a:off x="756745" y="2487846"/>
            <a:ext cx="10026869" cy="646331"/>
          </a:xfrm>
          <a:prstGeom prst="rect">
            <a:avLst/>
          </a:prstGeom>
          <a:noFill/>
        </p:spPr>
        <p:txBody>
          <a:bodyPr wrap="square" rtlCol="0">
            <a:spAutoFit/>
          </a:bodyPr>
          <a:lstStyle/>
          <a:p>
            <a:r>
              <a:rPr lang="tr-TR" b="1" dirty="0"/>
              <a:t>Yapı Projeleri</a:t>
            </a:r>
          </a:p>
          <a:p>
            <a:r>
              <a:rPr lang="tr-TR" b="1" dirty="0"/>
              <a:t>Madde 57-7 </a:t>
            </a:r>
          </a:p>
        </p:txBody>
      </p:sp>
      <p:sp>
        <p:nvSpPr>
          <p:cNvPr id="17" name="Metin kutusu 16">
            <a:extLst>
              <a:ext uri="{FF2B5EF4-FFF2-40B4-BE49-F238E27FC236}">
                <a16:creationId xmlns:a16="http://schemas.microsoft.com/office/drawing/2014/main" id="{3007BB9E-E0BF-4F8F-AF66-879F5AA4DB3B}"/>
              </a:ext>
            </a:extLst>
          </p:cNvPr>
          <p:cNvSpPr txBox="1"/>
          <p:nvPr/>
        </p:nvSpPr>
        <p:spPr>
          <a:xfrm>
            <a:off x="756745" y="3134177"/>
            <a:ext cx="11077903" cy="2954655"/>
          </a:xfrm>
          <a:prstGeom prst="rect">
            <a:avLst/>
          </a:prstGeom>
          <a:noFill/>
        </p:spPr>
        <p:txBody>
          <a:bodyPr wrap="square" rtlCol="0">
            <a:spAutoFit/>
          </a:bodyPr>
          <a:lstStyle/>
          <a:p>
            <a:pPr indent="359410" algn="just">
              <a:lnSpc>
                <a:spcPct val="150000"/>
              </a:lnSpc>
            </a:pPr>
            <a:r>
              <a:rPr lang="tr-TR" sz="1600" b="0" i="0" dirty="0">
                <a:solidFill>
                  <a:srgbClr val="000000"/>
                </a:solidFill>
                <a:effectLst/>
              </a:rPr>
              <a:t>2) Gri su sistemleri için TS EN 16941-2 Yerinde içilemez su sistemleri - Bölüm 2: Arıtılmış gri suyun (lavabo atık suyu) kullanımına yönelik sistemler standardına uyulur. </a:t>
            </a:r>
            <a:r>
              <a:rPr lang="tr-TR" sz="1600" b="0" i="0" dirty="0">
                <a:solidFill>
                  <a:srgbClr val="FF0000"/>
                </a:solidFill>
                <a:effectLst/>
              </a:rPr>
              <a:t>Gri su sistemlerinde yalnızca duş, küvet gibi yıkanma yerlerinden ve el-yüz yıkama lavabolarından elde edilen hafif gri su toplanabilir. Gri su sistemlerinden temin edilen su yalnızca tuvalet rezervuarlarında/sifonlarında kullanılabilir. </a:t>
            </a:r>
            <a:r>
              <a:rPr lang="tr-TR" sz="1600" b="0" i="0" dirty="0">
                <a:solidFill>
                  <a:srgbClr val="000000"/>
                </a:solidFill>
                <a:effectLst/>
              </a:rPr>
              <a:t>Gri su sistemlerinde depolama hacmi, sistemin bağlantılı olduğu rezervuarlarda/sifonlarda kullanılacak günlük toplam su miktarının en az yarısını karşılayacak şekilde, TS EN 16941-2 standardının EK-A’sında verilen yöntemlerden uygun olanı kullanılarak belirlenir. </a:t>
            </a:r>
            <a:r>
              <a:rPr lang="tr-TR" sz="1600" b="0" i="0" dirty="0">
                <a:solidFill>
                  <a:srgbClr val="FF0000"/>
                </a:solidFill>
                <a:effectLst/>
              </a:rPr>
              <a:t>Depolama tankı tahliye hattı, yağmur suyu şebekesine ve binadaki yağmur suyu depolama tankına bağlanamaz, atık su şebekesine bağlanır.</a:t>
            </a:r>
          </a:p>
          <a:p>
            <a:endParaRPr lang="tr-TR" dirty="0"/>
          </a:p>
        </p:txBody>
      </p:sp>
      <p:sp>
        <p:nvSpPr>
          <p:cNvPr id="10" name="Metin kutusu 9">
            <a:extLst>
              <a:ext uri="{FF2B5EF4-FFF2-40B4-BE49-F238E27FC236}">
                <a16:creationId xmlns:a16="http://schemas.microsoft.com/office/drawing/2014/main" id="{40DE43B3-2F3E-458A-99CF-86F0AA9F2368}"/>
              </a:ext>
            </a:extLst>
          </p:cNvPr>
          <p:cNvSpPr txBox="1"/>
          <p:nvPr/>
        </p:nvSpPr>
        <p:spPr>
          <a:xfrm>
            <a:off x="756745" y="1045137"/>
            <a:ext cx="6180082" cy="461665"/>
          </a:xfrm>
          <a:prstGeom prst="rect">
            <a:avLst/>
          </a:prstGeom>
          <a:solidFill>
            <a:schemeClr val="accent6">
              <a:lumMod val="40000"/>
              <a:lumOff val="60000"/>
            </a:schemeClr>
          </a:solidFill>
        </p:spPr>
        <p:txBody>
          <a:bodyPr wrap="square">
            <a:spAutoFit/>
          </a:bodyPr>
          <a:lstStyle/>
          <a:p>
            <a:pPr lvl="0"/>
            <a:r>
              <a:rPr lang="tr-TR" sz="1800" b="1" dirty="0"/>
              <a:t>Yağmur suyu hasadının yapılması </a:t>
            </a:r>
            <a:r>
              <a:rPr lang="tr-TR" sz="2400" b="1" baseline="30000" dirty="0"/>
              <a:t>*</a:t>
            </a:r>
            <a:endParaRPr lang="tr-TR" sz="2400" b="1" dirty="0"/>
          </a:p>
        </p:txBody>
      </p:sp>
      <p:pic>
        <p:nvPicPr>
          <p:cNvPr id="2" name="Resim 1">
            <a:extLst>
              <a:ext uri="{FF2B5EF4-FFF2-40B4-BE49-F238E27FC236}">
                <a16:creationId xmlns:a16="http://schemas.microsoft.com/office/drawing/2014/main" id="{8822DBF6-B721-BC23-7D3B-A9DE4ED8F8D4}"/>
              </a:ext>
            </a:extLst>
          </p:cNvPr>
          <p:cNvPicPr>
            <a:picLocks noChangeAspect="1"/>
          </p:cNvPicPr>
          <p:nvPr/>
        </p:nvPicPr>
        <p:blipFill>
          <a:blip r:embed="rId3"/>
          <a:stretch>
            <a:fillRect/>
          </a:stretch>
        </p:blipFill>
        <p:spPr>
          <a:xfrm>
            <a:off x="0" y="38644"/>
            <a:ext cx="1430767" cy="856445"/>
          </a:xfrm>
          <a:prstGeom prst="rect">
            <a:avLst/>
          </a:prstGeom>
        </p:spPr>
      </p:pic>
      <p:pic>
        <p:nvPicPr>
          <p:cNvPr id="4" name="Resim 3">
            <a:extLst>
              <a:ext uri="{FF2B5EF4-FFF2-40B4-BE49-F238E27FC236}">
                <a16:creationId xmlns:a16="http://schemas.microsoft.com/office/drawing/2014/main" id="{68F0F4A4-5C18-B94D-6D55-DBC52774ACF3}"/>
              </a:ext>
            </a:extLst>
          </p:cNvPr>
          <p:cNvPicPr>
            <a:picLocks noChangeAspect="1"/>
          </p:cNvPicPr>
          <p:nvPr/>
        </p:nvPicPr>
        <p:blipFill>
          <a:blip r:embed="rId4"/>
          <a:stretch>
            <a:fillRect/>
          </a:stretch>
        </p:blipFill>
        <p:spPr>
          <a:xfrm>
            <a:off x="10531736" y="0"/>
            <a:ext cx="1660264" cy="1319114"/>
          </a:xfrm>
          <a:prstGeom prst="rect">
            <a:avLst/>
          </a:prstGeom>
        </p:spPr>
      </p:pic>
    </p:spTree>
    <p:extLst>
      <p:ext uri="{BB962C8B-B14F-4D97-AF65-F5344CB8AC3E}">
        <p14:creationId xmlns:p14="http://schemas.microsoft.com/office/powerpoint/2010/main" val="300491175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çerik Yer Tutucusu 8">
            <a:extLst>
              <a:ext uri="{FF2B5EF4-FFF2-40B4-BE49-F238E27FC236}">
                <a16:creationId xmlns:a16="http://schemas.microsoft.com/office/drawing/2014/main" id="{403DDB00-92B2-48CD-B5A2-26EF10D33F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Metin kutusu 2">
            <a:extLst>
              <a:ext uri="{FF2B5EF4-FFF2-40B4-BE49-F238E27FC236}">
                <a16:creationId xmlns:a16="http://schemas.microsoft.com/office/drawing/2014/main" id="{C98319C7-5B23-4164-85EA-309B1FA40FB7}"/>
              </a:ext>
            </a:extLst>
          </p:cNvPr>
          <p:cNvSpPr txBox="1"/>
          <p:nvPr/>
        </p:nvSpPr>
        <p:spPr>
          <a:xfrm>
            <a:off x="504867" y="1629834"/>
            <a:ext cx="10515600" cy="646331"/>
          </a:xfrm>
          <a:prstGeom prst="rect">
            <a:avLst/>
          </a:prstGeom>
          <a:noFill/>
        </p:spPr>
        <p:txBody>
          <a:bodyPr wrap="square" rtlCol="0">
            <a:spAutoFit/>
          </a:bodyPr>
          <a:lstStyle/>
          <a:p>
            <a:r>
              <a:rPr lang="tr-TR" dirty="0"/>
              <a:t>Planlı Alanlar İmar Yönetmeliğinin (</a:t>
            </a:r>
            <a:r>
              <a:rPr lang="tr-TR" b="0" i="1" dirty="0">
                <a:solidFill>
                  <a:srgbClr val="212529"/>
                </a:solidFill>
                <a:effectLst/>
                <a:latin typeface="-apple-system"/>
              </a:rPr>
              <a:t>Resmî Gazete Tarihi: 03.07.2017 Resmî Gazete Sayısı: 30113)</a:t>
            </a:r>
            <a:r>
              <a:rPr lang="tr-TR" dirty="0"/>
              <a:t> ilgili hükmü kapsamında değerlendirilecektir.</a:t>
            </a:r>
          </a:p>
        </p:txBody>
      </p:sp>
      <p:sp>
        <p:nvSpPr>
          <p:cNvPr id="6" name="Metin kutusu 5">
            <a:extLst>
              <a:ext uri="{FF2B5EF4-FFF2-40B4-BE49-F238E27FC236}">
                <a16:creationId xmlns:a16="http://schemas.microsoft.com/office/drawing/2014/main" id="{6025BF93-4880-4099-9261-29E25A8A5DD6}"/>
              </a:ext>
            </a:extLst>
          </p:cNvPr>
          <p:cNvSpPr txBox="1"/>
          <p:nvPr/>
        </p:nvSpPr>
        <p:spPr>
          <a:xfrm>
            <a:off x="504867" y="2414665"/>
            <a:ext cx="10026869" cy="646331"/>
          </a:xfrm>
          <a:prstGeom prst="rect">
            <a:avLst/>
          </a:prstGeom>
          <a:noFill/>
        </p:spPr>
        <p:txBody>
          <a:bodyPr wrap="square" rtlCol="0">
            <a:spAutoFit/>
          </a:bodyPr>
          <a:lstStyle/>
          <a:p>
            <a:r>
              <a:rPr lang="tr-TR" b="1" i="0" dirty="0">
                <a:solidFill>
                  <a:srgbClr val="000000"/>
                </a:solidFill>
                <a:effectLst/>
              </a:rPr>
              <a:t>Binalarda tasarruf tedbirleri ve iklim değişikliğine dair ilkeler</a:t>
            </a:r>
          </a:p>
          <a:p>
            <a:r>
              <a:rPr lang="tr-TR" b="1" dirty="0"/>
              <a:t>Madde 57/A -</a:t>
            </a:r>
            <a:r>
              <a:rPr lang="tr-TR" b="1" i="0" dirty="0">
                <a:solidFill>
                  <a:srgbClr val="000000"/>
                </a:solidFill>
                <a:effectLst/>
              </a:rPr>
              <a:t> (Ek:RG-25/2/2022-31761)</a:t>
            </a:r>
            <a:endParaRPr lang="tr-TR" b="1" dirty="0"/>
          </a:p>
        </p:txBody>
      </p:sp>
      <p:sp>
        <p:nvSpPr>
          <p:cNvPr id="17" name="Metin kutusu 16">
            <a:extLst>
              <a:ext uri="{FF2B5EF4-FFF2-40B4-BE49-F238E27FC236}">
                <a16:creationId xmlns:a16="http://schemas.microsoft.com/office/drawing/2014/main" id="{3007BB9E-E0BF-4F8F-AF66-879F5AA4DB3B}"/>
              </a:ext>
            </a:extLst>
          </p:cNvPr>
          <p:cNvSpPr txBox="1"/>
          <p:nvPr/>
        </p:nvSpPr>
        <p:spPr>
          <a:xfrm>
            <a:off x="557048" y="3110472"/>
            <a:ext cx="11077903" cy="3323987"/>
          </a:xfrm>
          <a:prstGeom prst="rect">
            <a:avLst/>
          </a:prstGeom>
          <a:noFill/>
        </p:spPr>
        <p:txBody>
          <a:bodyPr wrap="square" rtlCol="0">
            <a:spAutoFit/>
          </a:bodyPr>
          <a:lstStyle/>
          <a:p>
            <a:pPr indent="359410" algn="just">
              <a:lnSpc>
                <a:spcPct val="150000"/>
              </a:lnSpc>
            </a:pPr>
            <a:r>
              <a:rPr lang="tr-TR" sz="1600" b="0" i="0" dirty="0">
                <a:solidFill>
                  <a:srgbClr val="000000"/>
                </a:solidFill>
                <a:effectLst/>
              </a:rPr>
              <a:t>(1) Merkezi sıhhi sıcak su sistemlerinin, sıcak suyun hazır bulunması ve su verimliliğinin sağlanması amacıyla sıcak su sirkülasyon (</a:t>
            </a:r>
            <a:r>
              <a:rPr lang="tr-TR" sz="1600" b="0" i="0" dirty="0" err="1">
                <a:solidFill>
                  <a:srgbClr val="000000"/>
                </a:solidFill>
                <a:effectLst/>
              </a:rPr>
              <a:t>by-pass</a:t>
            </a:r>
            <a:r>
              <a:rPr lang="tr-TR" sz="1600" b="0" i="0" dirty="0">
                <a:solidFill>
                  <a:srgbClr val="000000"/>
                </a:solidFill>
                <a:effectLst/>
              </a:rPr>
              <a:t>) tesisatı içerecek şekilde projelendirilmesi ve uygulanması esastır.</a:t>
            </a:r>
          </a:p>
          <a:p>
            <a:pPr indent="359410" algn="just">
              <a:lnSpc>
                <a:spcPct val="150000"/>
              </a:lnSpc>
            </a:pPr>
            <a:r>
              <a:rPr lang="tr-TR" sz="1600" b="0" i="0" dirty="0">
                <a:solidFill>
                  <a:srgbClr val="000000"/>
                </a:solidFill>
                <a:effectLst/>
              </a:rPr>
              <a:t>(2) Su tasarrufunun sağlanması amacıyla lavabo ve eviyelerde 6 </a:t>
            </a:r>
            <a:r>
              <a:rPr lang="tr-TR" sz="1600" b="0" i="0" dirty="0" err="1">
                <a:solidFill>
                  <a:srgbClr val="000000"/>
                </a:solidFill>
                <a:effectLst/>
              </a:rPr>
              <a:t>lt</a:t>
            </a:r>
            <a:r>
              <a:rPr lang="tr-TR" sz="1600" b="0" i="0" dirty="0">
                <a:solidFill>
                  <a:srgbClr val="000000"/>
                </a:solidFill>
                <a:effectLst/>
              </a:rPr>
              <a:t>/</a:t>
            </a:r>
            <a:r>
              <a:rPr lang="tr-TR" sz="1600" b="0" i="0" dirty="0" err="1">
                <a:solidFill>
                  <a:srgbClr val="000000"/>
                </a:solidFill>
                <a:effectLst/>
              </a:rPr>
              <a:t>dk’yı</a:t>
            </a:r>
            <a:r>
              <a:rPr lang="tr-TR" sz="1600" b="0" i="0" dirty="0">
                <a:solidFill>
                  <a:srgbClr val="000000"/>
                </a:solidFill>
                <a:effectLst/>
              </a:rPr>
              <a:t>, duşlarda ise 8 </a:t>
            </a:r>
            <a:r>
              <a:rPr lang="tr-TR" sz="1600" b="0" i="0" dirty="0" err="1">
                <a:solidFill>
                  <a:srgbClr val="000000"/>
                </a:solidFill>
                <a:effectLst/>
              </a:rPr>
              <a:t>lt</a:t>
            </a:r>
            <a:r>
              <a:rPr lang="tr-TR" sz="1600" b="0" i="0" dirty="0">
                <a:solidFill>
                  <a:srgbClr val="000000"/>
                </a:solidFill>
                <a:effectLst/>
              </a:rPr>
              <a:t>/</a:t>
            </a:r>
            <a:r>
              <a:rPr lang="tr-TR" sz="1600" b="0" i="0" dirty="0" err="1">
                <a:solidFill>
                  <a:srgbClr val="000000"/>
                </a:solidFill>
                <a:effectLst/>
              </a:rPr>
              <a:t>dk’yı</a:t>
            </a:r>
            <a:r>
              <a:rPr lang="tr-TR" sz="1600" b="0" i="0" dirty="0">
                <a:solidFill>
                  <a:srgbClr val="000000"/>
                </a:solidFill>
                <a:effectLst/>
              </a:rPr>
              <a:t> geçmeyecek şekilde musluk veya batarya kullanılması, bunların sıhhi tesisat projesi ve mahal listesinde gösterilmesi esastır.</a:t>
            </a:r>
          </a:p>
          <a:p>
            <a:pPr indent="359410" algn="just">
              <a:lnSpc>
                <a:spcPct val="150000"/>
              </a:lnSpc>
            </a:pPr>
            <a:r>
              <a:rPr lang="tr-TR" sz="1600" b="0" i="0" dirty="0">
                <a:solidFill>
                  <a:srgbClr val="000000"/>
                </a:solidFill>
                <a:effectLst/>
              </a:rPr>
              <a:t>(3) Parsel bahçelerinde sulama sistemi planlanması halinde, sistemin damlama sulamaya uygun olarak tasarlanması, yöresel şartlara ve iklim koşullarına göre az su isteyen ve damlama sulama sistemine uygun bitkilerin seçilmesi, </a:t>
            </a:r>
            <a:r>
              <a:rPr lang="tr-TR" sz="1600" b="0" i="0" dirty="0">
                <a:solidFill>
                  <a:srgbClr val="FF0000"/>
                </a:solidFill>
                <a:effectLst/>
              </a:rPr>
              <a:t>varsa öncelikle yağmur suyu depolama sisteminde bulunan suyun kullanılması esastır</a:t>
            </a:r>
            <a:r>
              <a:rPr lang="tr-TR" sz="1600" b="0" i="0" dirty="0">
                <a:solidFill>
                  <a:srgbClr val="000000"/>
                </a:solidFill>
                <a:effectLst/>
              </a:rPr>
              <a:t>. 57 </a:t>
            </a:r>
            <a:r>
              <a:rPr lang="tr-TR" sz="1600" b="0" i="0" dirty="0" err="1">
                <a:solidFill>
                  <a:srgbClr val="000000"/>
                </a:solidFill>
                <a:effectLst/>
              </a:rPr>
              <a:t>nci</a:t>
            </a:r>
            <a:r>
              <a:rPr lang="tr-TR" sz="1600" b="0" i="0" dirty="0">
                <a:solidFill>
                  <a:srgbClr val="000000"/>
                </a:solidFill>
                <a:effectLst/>
              </a:rPr>
              <a:t> maddenin ikinci fıkrasının (b) bendi kapsamında idarelerce istenen peyzaj projelerinde de bu hususlar dikkate alınır.</a:t>
            </a:r>
          </a:p>
          <a:p>
            <a:endParaRPr lang="tr-TR" dirty="0"/>
          </a:p>
        </p:txBody>
      </p:sp>
      <p:sp>
        <p:nvSpPr>
          <p:cNvPr id="7" name="Metin kutusu 6">
            <a:extLst>
              <a:ext uri="{FF2B5EF4-FFF2-40B4-BE49-F238E27FC236}">
                <a16:creationId xmlns:a16="http://schemas.microsoft.com/office/drawing/2014/main" id="{5FD3D129-AD6A-4F05-AD10-31C9FDECEEA6}"/>
              </a:ext>
            </a:extLst>
          </p:cNvPr>
          <p:cNvSpPr txBox="1"/>
          <p:nvPr/>
        </p:nvSpPr>
        <p:spPr>
          <a:xfrm>
            <a:off x="557048" y="1098919"/>
            <a:ext cx="6180082" cy="461665"/>
          </a:xfrm>
          <a:prstGeom prst="rect">
            <a:avLst/>
          </a:prstGeom>
          <a:solidFill>
            <a:schemeClr val="accent6">
              <a:lumMod val="40000"/>
              <a:lumOff val="60000"/>
            </a:schemeClr>
          </a:solidFill>
        </p:spPr>
        <p:txBody>
          <a:bodyPr wrap="square">
            <a:spAutoFit/>
          </a:bodyPr>
          <a:lstStyle/>
          <a:p>
            <a:pPr lvl="0"/>
            <a:r>
              <a:rPr lang="tr-TR" sz="1800" b="1" dirty="0"/>
              <a:t>Yağmur suyu hasadının yapılması </a:t>
            </a:r>
            <a:r>
              <a:rPr lang="tr-TR" sz="2400" b="1" baseline="30000" dirty="0"/>
              <a:t>*</a:t>
            </a:r>
            <a:endParaRPr lang="tr-TR" sz="2400" b="1" dirty="0"/>
          </a:p>
        </p:txBody>
      </p:sp>
      <p:pic>
        <p:nvPicPr>
          <p:cNvPr id="2" name="Resim 1">
            <a:extLst>
              <a:ext uri="{FF2B5EF4-FFF2-40B4-BE49-F238E27FC236}">
                <a16:creationId xmlns:a16="http://schemas.microsoft.com/office/drawing/2014/main" id="{81ABB164-2B81-5712-E882-6C4BFF0D6C01}"/>
              </a:ext>
            </a:extLst>
          </p:cNvPr>
          <p:cNvPicPr>
            <a:picLocks noChangeAspect="1"/>
          </p:cNvPicPr>
          <p:nvPr/>
        </p:nvPicPr>
        <p:blipFill>
          <a:blip r:embed="rId3"/>
          <a:stretch>
            <a:fillRect/>
          </a:stretch>
        </p:blipFill>
        <p:spPr>
          <a:xfrm>
            <a:off x="0" y="38644"/>
            <a:ext cx="1430767" cy="856445"/>
          </a:xfrm>
          <a:prstGeom prst="rect">
            <a:avLst/>
          </a:prstGeom>
        </p:spPr>
      </p:pic>
      <p:pic>
        <p:nvPicPr>
          <p:cNvPr id="4" name="Resim 3">
            <a:extLst>
              <a:ext uri="{FF2B5EF4-FFF2-40B4-BE49-F238E27FC236}">
                <a16:creationId xmlns:a16="http://schemas.microsoft.com/office/drawing/2014/main" id="{C918F56B-AC78-F482-F666-8E2418BF43AA}"/>
              </a:ext>
            </a:extLst>
          </p:cNvPr>
          <p:cNvPicPr>
            <a:picLocks noChangeAspect="1"/>
          </p:cNvPicPr>
          <p:nvPr/>
        </p:nvPicPr>
        <p:blipFill>
          <a:blip r:embed="rId4"/>
          <a:stretch>
            <a:fillRect/>
          </a:stretch>
        </p:blipFill>
        <p:spPr>
          <a:xfrm>
            <a:off x="10531736" y="0"/>
            <a:ext cx="1660264" cy="1319114"/>
          </a:xfrm>
          <a:prstGeom prst="rect">
            <a:avLst/>
          </a:prstGeom>
        </p:spPr>
      </p:pic>
    </p:spTree>
    <p:extLst>
      <p:ext uri="{BB962C8B-B14F-4D97-AF65-F5344CB8AC3E}">
        <p14:creationId xmlns:p14="http://schemas.microsoft.com/office/powerpoint/2010/main" val="380239654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çerik Yer Tutucusu 8">
            <a:extLst>
              <a:ext uri="{FF2B5EF4-FFF2-40B4-BE49-F238E27FC236}">
                <a16:creationId xmlns:a16="http://schemas.microsoft.com/office/drawing/2014/main" id="{403DDB00-92B2-48CD-B5A2-26EF10D33F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3" name="Metin kutusu 2">
            <a:extLst>
              <a:ext uri="{FF2B5EF4-FFF2-40B4-BE49-F238E27FC236}">
                <a16:creationId xmlns:a16="http://schemas.microsoft.com/office/drawing/2014/main" id="{C98319C7-5B23-4164-85EA-309B1FA40FB7}"/>
              </a:ext>
            </a:extLst>
          </p:cNvPr>
          <p:cNvSpPr txBox="1"/>
          <p:nvPr/>
        </p:nvSpPr>
        <p:spPr>
          <a:xfrm>
            <a:off x="557048" y="1294433"/>
            <a:ext cx="11077902" cy="584775"/>
          </a:xfrm>
          <a:prstGeom prst="rect">
            <a:avLst/>
          </a:prstGeom>
          <a:noFill/>
        </p:spPr>
        <p:txBody>
          <a:bodyPr wrap="square" rtlCol="0">
            <a:spAutoFit/>
          </a:bodyPr>
          <a:lstStyle/>
          <a:p>
            <a:r>
              <a:rPr lang="tr-TR" sz="1600" dirty="0"/>
              <a:t>Planlı Alanlar İmar Yönetmeliğinin (</a:t>
            </a:r>
            <a:r>
              <a:rPr lang="tr-TR" sz="1600" b="0" i="1" dirty="0">
                <a:solidFill>
                  <a:srgbClr val="212529"/>
                </a:solidFill>
                <a:effectLst/>
                <a:latin typeface="-apple-system"/>
              </a:rPr>
              <a:t>Resmî Gazete Tarihi: 03.07.2017 Resmî Gazete Sayısı: 30113)</a:t>
            </a:r>
            <a:r>
              <a:rPr lang="tr-TR" sz="1600" dirty="0"/>
              <a:t> ilgili hükmü kapsamında değerlendirilecektir.</a:t>
            </a:r>
          </a:p>
        </p:txBody>
      </p:sp>
      <p:sp>
        <p:nvSpPr>
          <p:cNvPr id="6" name="Metin kutusu 5">
            <a:extLst>
              <a:ext uri="{FF2B5EF4-FFF2-40B4-BE49-F238E27FC236}">
                <a16:creationId xmlns:a16="http://schemas.microsoft.com/office/drawing/2014/main" id="{6025BF93-4880-4099-9261-29E25A8A5DD6}"/>
              </a:ext>
            </a:extLst>
          </p:cNvPr>
          <p:cNvSpPr txBox="1"/>
          <p:nvPr/>
        </p:nvSpPr>
        <p:spPr>
          <a:xfrm>
            <a:off x="557048" y="1826537"/>
            <a:ext cx="10026869" cy="646331"/>
          </a:xfrm>
          <a:prstGeom prst="rect">
            <a:avLst/>
          </a:prstGeom>
          <a:noFill/>
        </p:spPr>
        <p:txBody>
          <a:bodyPr wrap="square" rtlCol="0">
            <a:spAutoFit/>
          </a:bodyPr>
          <a:lstStyle/>
          <a:p>
            <a:r>
              <a:rPr lang="tr-TR" b="1" i="0" dirty="0">
                <a:solidFill>
                  <a:srgbClr val="000000"/>
                </a:solidFill>
                <a:effectLst/>
              </a:rPr>
              <a:t>Binalarda tasarruf tedbirleri ve iklim değişikliğine dair ilkeler</a:t>
            </a:r>
          </a:p>
          <a:p>
            <a:r>
              <a:rPr lang="tr-TR" b="1" dirty="0"/>
              <a:t>Madde 57/A -</a:t>
            </a:r>
            <a:r>
              <a:rPr lang="tr-TR" b="1" i="0" dirty="0">
                <a:solidFill>
                  <a:srgbClr val="000000"/>
                </a:solidFill>
                <a:effectLst/>
              </a:rPr>
              <a:t> (Ek:RG-25/2/2022-31761)</a:t>
            </a:r>
            <a:endParaRPr lang="tr-TR" b="1" dirty="0"/>
          </a:p>
        </p:txBody>
      </p:sp>
      <p:sp>
        <p:nvSpPr>
          <p:cNvPr id="17" name="Metin kutusu 16">
            <a:extLst>
              <a:ext uri="{FF2B5EF4-FFF2-40B4-BE49-F238E27FC236}">
                <a16:creationId xmlns:a16="http://schemas.microsoft.com/office/drawing/2014/main" id="{3007BB9E-E0BF-4F8F-AF66-879F5AA4DB3B}"/>
              </a:ext>
            </a:extLst>
          </p:cNvPr>
          <p:cNvSpPr txBox="1"/>
          <p:nvPr/>
        </p:nvSpPr>
        <p:spPr>
          <a:xfrm>
            <a:off x="388141" y="2426606"/>
            <a:ext cx="11077903" cy="4247317"/>
          </a:xfrm>
          <a:prstGeom prst="rect">
            <a:avLst/>
          </a:prstGeom>
          <a:noFill/>
        </p:spPr>
        <p:txBody>
          <a:bodyPr wrap="square" rtlCol="0">
            <a:spAutoFit/>
          </a:bodyPr>
          <a:lstStyle/>
          <a:p>
            <a:pPr indent="359410" algn="just">
              <a:lnSpc>
                <a:spcPct val="150000"/>
              </a:lnSpc>
            </a:pPr>
            <a:r>
              <a:rPr lang="tr-TR" sz="1400" b="0" i="0" dirty="0">
                <a:solidFill>
                  <a:srgbClr val="000000"/>
                </a:solidFill>
                <a:effectLst/>
              </a:rPr>
              <a:t>(5) </a:t>
            </a:r>
            <a:r>
              <a:rPr lang="tr-TR" sz="1400" b="1" i="0" dirty="0">
                <a:solidFill>
                  <a:srgbClr val="000000"/>
                </a:solidFill>
                <a:effectLst/>
              </a:rPr>
              <a:t>(Ek:RG-11/3/2025-32838)</a:t>
            </a:r>
            <a:r>
              <a:rPr lang="tr-TR" sz="1400" b="0" i="0" dirty="0">
                <a:solidFill>
                  <a:srgbClr val="000000"/>
                </a:solidFill>
                <a:effectLst/>
              </a:rPr>
              <a:t> Binalarda su verimliliğinin artırılması amacıyla 57 </a:t>
            </a:r>
            <a:r>
              <a:rPr lang="tr-TR" sz="1400" b="0" i="0" dirty="0" err="1">
                <a:solidFill>
                  <a:srgbClr val="000000"/>
                </a:solidFill>
                <a:effectLst/>
              </a:rPr>
              <a:t>nci</a:t>
            </a:r>
            <a:r>
              <a:rPr lang="tr-TR" sz="1400" b="0" i="0" dirty="0">
                <a:solidFill>
                  <a:srgbClr val="000000"/>
                </a:solidFill>
                <a:effectLst/>
              </a:rPr>
              <a:t> maddenin yedinci fıkrasının (a) bendindeki esaslara uyulmak suretiyle;</a:t>
            </a:r>
          </a:p>
          <a:p>
            <a:pPr indent="359410" algn="just">
              <a:lnSpc>
                <a:spcPct val="150000"/>
              </a:lnSpc>
            </a:pPr>
            <a:r>
              <a:rPr lang="tr-TR" sz="1400" b="0" i="0" dirty="0">
                <a:solidFill>
                  <a:srgbClr val="000000"/>
                </a:solidFill>
                <a:effectLst/>
              </a:rPr>
              <a:t>a) Yağmur suyu toplama sistemlerinin;</a:t>
            </a:r>
          </a:p>
          <a:p>
            <a:pPr indent="359410" algn="just">
              <a:lnSpc>
                <a:spcPct val="150000"/>
              </a:lnSpc>
            </a:pPr>
            <a:r>
              <a:rPr lang="tr-TR" sz="1400" b="0" i="0" dirty="0">
                <a:solidFill>
                  <a:srgbClr val="000000"/>
                </a:solidFill>
                <a:effectLst/>
              </a:rPr>
              <a:t>1) </a:t>
            </a:r>
            <a:r>
              <a:rPr lang="tr-TR" sz="1400" b="0" i="0" dirty="0">
                <a:solidFill>
                  <a:srgbClr val="FF0000"/>
                </a:solidFill>
                <a:effectLst/>
              </a:rPr>
              <a:t>Depo hacmi ihtiyacı 7 m3’ün üzerinde olması kaydıyla; parsel alanı 2.000 m²’den büyük alanlardaki yapılarda veya parseldeki toplam çatı </a:t>
            </a:r>
            <a:r>
              <a:rPr lang="tr-TR" sz="1400" b="0" i="0" dirty="0" err="1">
                <a:solidFill>
                  <a:srgbClr val="FF0000"/>
                </a:solidFill>
                <a:effectLst/>
              </a:rPr>
              <a:t>izdüşüm</a:t>
            </a:r>
            <a:r>
              <a:rPr lang="tr-TR" sz="1400" b="0" i="0" dirty="0">
                <a:solidFill>
                  <a:srgbClr val="FF0000"/>
                </a:solidFill>
                <a:effectLst/>
              </a:rPr>
              <a:t> alanı 1000 m²’den büyük yapılarda,</a:t>
            </a:r>
          </a:p>
          <a:p>
            <a:pPr indent="359410" algn="just">
              <a:lnSpc>
                <a:spcPct val="150000"/>
              </a:lnSpc>
            </a:pPr>
            <a:r>
              <a:rPr lang="tr-TR" sz="1400" b="0" i="0" dirty="0">
                <a:solidFill>
                  <a:srgbClr val="000000"/>
                </a:solidFill>
                <a:effectLst/>
              </a:rPr>
              <a:t>2) Depo hacmi ihtiyacı 7 m3’ü geçen kamu yapılarında,</a:t>
            </a:r>
          </a:p>
          <a:p>
            <a:pPr indent="359410" algn="just">
              <a:lnSpc>
                <a:spcPct val="150000"/>
              </a:lnSpc>
            </a:pPr>
            <a:r>
              <a:rPr lang="tr-TR" sz="1400" b="0" i="0" dirty="0">
                <a:solidFill>
                  <a:srgbClr val="000000"/>
                </a:solidFill>
                <a:effectLst/>
              </a:rPr>
              <a:t>tesis edilmesi zorunludur.</a:t>
            </a:r>
          </a:p>
          <a:p>
            <a:pPr indent="359410" algn="just">
              <a:lnSpc>
                <a:spcPct val="150000"/>
              </a:lnSpc>
            </a:pPr>
            <a:r>
              <a:rPr lang="tr-TR" sz="1400" b="0" i="0" dirty="0">
                <a:solidFill>
                  <a:srgbClr val="000000"/>
                </a:solidFill>
                <a:effectLst/>
              </a:rPr>
              <a:t>b) Gri su toplama sistemlerinin;</a:t>
            </a:r>
          </a:p>
          <a:p>
            <a:pPr indent="359410" algn="just">
              <a:lnSpc>
                <a:spcPct val="150000"/>
              </a:lnSpc>
            </a:pPr>
            <a:r>
              <a:rPr lang="tr-TR" sz="1400" b="0" i="0" dirty="0">
                <a:solidFill>
                  <a:srgbClr val="000000"/>
                </a:solidFill>
                <a:effectLst/>
              </a:rPr>
              <a:t>1) Yatak sayısı 200’den fazla olan konaklama amaçlı binalarda,</a:t>
            </a:r>
          </a:p>
          <a:p>
            <a:pPr indent="359410" algn="just">
              <a:lnSpc>
                <a:spcPct val="150000"/>
              </a:lnSpc>
            </a:pPr>
            <a:r>
              <a:rPr lang="tr-TR" sz="1400" b="0" i="0" dirty="0">
                <a:solidFill>
                  <a:srgbClr val="000000"/>
                </a:solidFill>
                <a:effectLst/>
              </a:rPr>
              <a:t>2) Yapı inşaat alanı 10.000 m²’den büyük alışveriş merkezlerinde,</a:t>
            </a:r>
          </a:p>
          <a:p>
            <a:pPr indent="359410" algn="just">
              <a:lnSpc>
                <a:spcPct val="150000"/>
              </a:lnSpc>
            </a:pPr>
            <a:r>
              <a:rPr lang="tr-TR" sz="1400" b="0" i="0" dirty="0">
                <a:solidFill>
                  <a:srgbClr val="000000"/>
                </a:solidFill>
                <a:effectLst/>
              </a:rPr>
              <a:t>3) Yapı inşaat alanı 30.000 m²’den büyük kamu binalarında,</a:t>
            </a:r>
          </a:p>
          <a:p>
            <a:pPr indent="359410" algn="just">
              <a:lnSpc>
                <a:spcPct val="150000"/>
              </a:lnSpc>
            </a:pPr>
            <a:r>
              <a:rPr lang="tr-TR" sz="1400" b="0" i="0" dirty="0">
                <a:solidFill>
                  <a:srgbClr val="000000"/>
                </a:solidFill>
                <a:effectLst/>
              </a:rPr>
              <a:t>tesis edilmesi zorunludur. Sağlık ve eğitim yapılarında gri su sistemlerinin tesis edilmesi zorunlu değildir.</a:t>
            </a:r>
          </a:p>
          <a:p>
            <a:endParaRPr lang="tr-TR" dirty="0"/>
          </a:p>
        </p:txBody>
      </p:sp>
      <p:sp>
        <p:nvSpPr>
          <p:cNvPr id="7" name="Metin kutusu 6">
            <a:extLst>
              <a:ext uri="{FF2B5EF4-FFF2-40B4-BE49-F238E27FC236}">
                <a16:creationId xmlns:a16="http://schemas.microsoft.com/office/drawing/2014/main" id="{7072174B-3B19-413A-AE9A-BA6400F90681}"/>
              </a:ext>
            </a:extLst>
          </p:cNvPr>
          <p:cNvSpPr txBox="1"/>
          <p:nvPr/>
        </p:nvSpPr>
        <p:spPr>
          <a:xfrm>
            <a:off x="1708117" y="310051"/>
            <a:ext cx="6180082" cy="461665"/>
          </a:xfrm>
          <a:prstGeom prst="rect">
            <a:avLst/>
          </a:prstGeom>
          <a:solidFill>
            <a:schemeClr val="accent6">
              <a:lumMod val="40000"/>
              <a:lumOff val="60000"/>
            </a:schemeClr>
          </a:solidFill>
        </p:spPr>
        <p:txBody>
          <a:bodyPr wrap="square">
            <a:spAutoFit/>
          </a:bodyPr>
          <a:lstStyle/>
          <a:p>
            <a:pPr lvl="0"/>
            <a:r>
              <a:rPr lang="tr-TR" sz="1800" b="1" dirty="0"/>
              <a:t>Yağmur suyu hasadının yapılması </a:t>
            </a:r>
            <a:r>
              <a:rPr lang="tr-TR" sz="2400" b="1" baseline="30000" dirty="0"/>
              <a:t>*</a:t>
            </a:r>
            <a:endParaRPr lang="tr-TR" sz="2400" b="1" dirty="0"/>
          </a:p>
        </p:txBody>
      </p:sp>
      <p:pic>
        <p:nvPicPr>
          <p:cNvPr id="2" name="Resim 1">
            <a:extLst>
              <a:ext uri="{FF2B5EF4-FFF2-40B4-BE49-F238E27FC236}">
                <a16:creationId xmlns:a16="http://schemas.microsoft.com/office/drawing/2014/main" id="{91EA7A7A-4273-09FF-39EB-C81DA89BDC82}"/>
              </a:ext>
            </a:extLst>
          </p:cNvPr>
          <p:cNvPicPr>
            <a:picLocks noChangeAspect="1"/>
          </p:cNvPicPr>
          <p:nvPr/>
        </p:nvPicPr>
        <p:blipFill>
          <a:blip r:embed="rId3"/>
          <a:stretch>
            <a:fillRect/>
          </a:stretch>
        </p:blipFill>
        <p:spPr>
          <a:xfrm>
            <a:off x="0" y="38644"/>
            <a:ext cx="1430767" cy="856445"/>
          </a:xfrm>
          <a:prstGeom prst="rect">
            <a:avLst/>
          </a:prstGeom>
        </p:spPr>
      </p:pic>
      <p:pic>
        <p:nvPicPr>
          <p:cNvPr id="4" name="Resim 3">
            <a:extLst>
              <a:ext uri="{FF2B5EF4-FFF2-40B4-BE49-F238E27FC236}">
                <a16:creationId xmlns:a16="http://schemas.microsoft.com/office/drawing/2014/main" id="{1A596EF9-C7B1-EBCE-BD7D-2463D5F8EB99}"/>
              </a:ext>
            </a:extLst>
          </p:cNvPr>
          <p:cNvPicPr>
            <a:picLocks noChangeAspect="1"/>
          </p:cNvPicPr>
          <p:nvPr/>
        </p:nvPicPr>
        <p:blipFill>
          <a:blip r:embed="rId4"/>
          <a:stretch>
            <a:fillRect/>
          </a:stretch>
        </p:blipFill>
        <p:spPr>
          <a:xfrm>
            <a:off x="10531736" y="0"/>
            <a:ext cx="1660264" cy="1319114"/>
          </a:xfrm>
          <a:prstGeom prst="rect">
            <a:avLst/>
          </a:prstGeom>
        </p:spPr>
      </p:pic>
    </p:spTree>
    <p:extLst>
      <p:ext uri="{BB962C8B-B14F-4D97-AF65-F5344CB8AC3E}">
        <p14:creationId xmlns:p14="http://schemas.microsoft.com/office/powerpoint/2010/main" val="338037642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aşlık 6">
            <a:extLst>
              <a:ext uri="{FF2B5EF4-FFF2-40B4-BE49-F238E27FC236}">
                <a16:creationId xmlns:a16="http://schemas.microsoft.com/office/drawing/2014/main" id="{704932B5-F07B-41EF-89EE-CD5486DD3215}"/>
              </a:ext>
            </a:extLst>
          </p:cNvPr>
          <p:cNvSpPr>
            <a:spLocks noGrp="1"/>
          </p:cNvSpPr>
          <p:nvPr>
            <p:ph type="title"/>
          </p:nvPr>
        </p:nvSpPr>
        <p:spPr>
          <a:xfrm>
            <a:off x="557234" y="1188295"/>
            <a:ext cx="10515600" cy="787743"/>
          </a:xfrm>
        </p:spPr>
        <p:txBody>
          <a:bodyPr>
            <a:normAutofit/>
          </a:bodyPr>
          <a:lstStyle/>
          <a:p>
            <a:r>
              <a:rPr lang="tr-TR" sz="2400" b="1" dirty="0">
                <a:latin typeface="+mn-lt"/>
              </a:rPr>
              <a:t>Su Verimliliği Yönetmeliği</a:t>
            </a:r>
            <a:br>
              <a:rPr lang="tr-TR" sz="2400" b="1" dirty="0">
                <a:latin typeface="+mn-lt"/>
              </a:rPr>
            </a:br>
            <a:r>
              <a:rPr lang="tr-TR" sz="2400" b="1" dirty="0">
                <a:latin typeface="+mn-lt"/>
              </a:rPr>
              <a:t>R.G. Tarihi: 27.12.2024, R.G. Sayısı: 32765</a:t>
            </a:r>
          </a:p>
        </p:txBody>
      </p:sp>
      <p:pic>
        <p:nvPicPr>
          <p:cNvPr id="9" name="İçerik Yer Tutucusu 8">
            <a:extLst>
              <a:ext uri="{FF2B5EF4-FFF2-40B4-BE49-F238E27FC236}">
                <a16:creationId xmlns:a16="http://schemas.microsoft.com/office/drawing/2014/main" id="{403DDB00-92B2-48CD-B5A2-26EF10D33F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Metin kutusu 1">
            <a:extLst>
              <a:ext uri="{FF2B5EF4-FFF2-40B4-BE49-F238E27FC236}">
                <a16:creationId xmlns:a16="http://schemas.microsoft.com/office/drawing/2014/main" id="{95FC470B-26F8-4233-8F4F-5CB0EF8B6C88}"/>
              </a:ext>
            </a:extLst>
          </p:cNvPr>
          <p:cNvSpPr txBox="1"/>
          <p:nvPr/>
        </p:nvSpPr>
        <p:spPr>
          <a:xfrm>
            <a:off x="557234" y="2269244"/>
            <a:ext cx="10804634" cy="2031325"/>
          </a:xfrm>
          <a:prstGeom prst="rect">
            <a:avLst/>
          </a:prstGeom>
          <a:noFill/>
        </p:spPr>
        <p:txBody>
          <a:bodyPr wrap="square" rtlCol="0">
            <a:spAutoFit/>
          </a:bodyPr>
          <a:lstStyle/>
          <a:p>
            <a:pPr algn="just"/>
            <a:r>
              <a:rPr lang="tr-TR" sz="1800" b="1" i="0" dirty="0">
                <a:solidFill>
                  <a:srgbClr val="000000"/>
                </a:solidFill>
                <a:effectLst/>
              </a:rPr>
              <a:t>Su verimliliği belge başvurusu ve değerlendirilmesi</a:t>
            </a:r>
          </a:p>
          <a:p>
            <a:pPr algn="just"/>
            <a:r>
              <a:rPr lang="tr-TR" sz="1800" b="1" i="0" dirty="0">
                <a:solidFill>
                  <a:srgbClr val="000000"/>
                </a:solidFill>
                <a:effectLst/>
              </a:rPr>
              <a:t>MADDE 8-</a:t>
            </a:r>
            <a:r>
              <a:rPr lang="tr-TR" b="0" i="0" dirty="0">
                <a:solidFill>
                  <a:srgbClr val="000000"/>
                </a:solidFill>
                <a:effectLst/>
              </a:rPr>
              <a:t>  </a:t>
            </a:r>
          </a:p>
          <a:p>
            <a:pPr algn="just"/>
            <a:endParaRPr lang="tr-TR" b="0" i="0" dirty="0">
              <a:solidFill>
                <a:srgbClr val="000000"/>
              </a:solidFill>
              <a:effectLst/>
            </a:endParaRPr>
          </a:p>
          <a:p>
            <a:pPr algn="just"/>
            <a:r>
              <a:rPr lang="tr-TR" b="0" i="0" dirty="0">
                <a:solidFill>
                  <a:srgbClr val="000000"/>
                </a:solidFill>
                <a:effectLst/>
              </a:rPr>
              <a:t>(1) Su verimliliği belge başvuruları su verimliliği bilgi sistemi üzerinden yapılır ve kriterleri sağlayan başvurulara Bakanlıkça su verimliliği belgesi düzenlenir. </a:t>
            </a:r>
            <a:r>
              <a:rPr lang="tr-TR" b="0" i="1" dirty="0">
                <a:solidFill>
                  <a:srgbClr val="FF0000"/>
                </a:solidFill>
                <a:effectLst/>
              </a:rPr>
              <a:t>( Su verimliliği bilgi sistemi henüz devreye alınmadı, Bu süreçte elden/kargo ile başvuru yapılacaktır.)</a:t>
            </a:r>
          </a:p>
          <a:p>
            <a:endParaRPr lang="tr-TR" dirty="0"/>
          </a:p>
        </p:txBody>
      </p:sp>
      <p:pic>
        <p:nvPicPr>
          <p:cNvPr id="3" name="Resim 2">
            <a:extLst>
              <a:ext uri="{FF2B5EF4-FFF2-40B4-BE49-F238E27FC236}">
                <a16:creationId xmlns:a16="http://schemas.microsoft.com/office/drawing/2014/main" id="{567A894A-2350-EEB7-00DF-9B0A028EA973}"/>
              </a:ext>
            </a:extLst>
          </p:cNvPr>
          <p:cNvPicPr>
            <a:picLocks noChangeAspect="1"/>
          </p:cNvPicPr>
          <p:nvPr/>
        </p:nvPicPr>
        <p:blipFill>
          <a:blip r:embed="rId3"/>
          <a:stretch>
            <a:fillRect/>
          </a:stretch>
        </p:blipFill>
        <p:spPr>
          <a:xfrm>
            <a:off x="0" y="38644"/>
            <a:ext cx="1430767" cy="856445"/>
          </a:xfrm>
          <a:prstGeom prst="rect">
            <a:avLst/>
          </a:prstGeom>
        </p:spPr>
      </p:pic>
      <p:pic>
        <p:nvPicPr>
          <p:cNvPr id="4" name="Resim 3">
            <a:extLst>
              <a:ext uri="{FF2B5EF4-FFF2-40B4-BE49-F238E27FC236}">
                <a16:creationId xmlns:a16="http://schemas.microsoft.com/office/drawing/2014/main" id="{DE409B40-9DA6-D170-8734-B9EFE9520E78}"/>
              </a:ext>
            </a:extLst>
          </p:cNvPr>
          <p:cNvPicPr>
            <a:picLocks noChangeAspect="1"/>
          </p:cNvPicPr>
          <p:nvPr/>
        </p:nvPicPr>
        <p:blipFill>
          <a:blip r:embed="rId4"/>
          <a:stretch>
            <a:fillRect/>
          </a:stretch>
        </p:blipFill>
        <p:spPr>
          <a:xfrm>
            <a:off x="10531736" y="0"/>
            <a:ext cx="1660264" cy="1319114"/>
          </a:xfrm>
          <a:prstGeom prst="rect">
            <a:avLst/>
          </a:prstGeom>
        </p:spPr>
      </p:pic>
    </p:spTree>
    <p:extLst>
      <p:ext uri="{BB962C8B-B14F-4D97-AF65-F5344CB8AC3E}">
        <p14:creationId xmlns:p14="http://schemas.microsoft.com/office/powerpoint/2010/main" val="33514105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99001-7C92-350E-5459-E13ED76BE040}"/>
            </a:ext>
          </a:extLst>
        </p:cNvPr>
        <p:cNvGrpSpPr/>
        <p:nvPr/>
      </p:nvGrpSpPr>
      <p:grpSpPr>
        <a:xfrm>
          <a:off x="0" y="0"/>
          <a:ext cx="0" cy="0"/>
          <a:chOff x="0" y="0"/>
          <a:chExt cx="0" cy="0"/>
        </a:xfrm>
      </p:grpSpPr>
      <p:pic>
        <p:nvPicPr>
          <p:cNvPr id="9" name="İçerik Yer Tutucusu 8">
            <a:extLst>
              <a:ext uri="{FF2B5EF4-FFF2-40B4-BE49-F238E27FC236}">
                <a16:creationId xmlns:a16="http://schemas.microsoft.com/office/drawing/2014/main" id="{9900D02D-091F-A952-CD89-170B5C0F4B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3" name="Resim 2">
            <a:extLst>
              <a:ext uri="{FF2B5EF4-FFF2-40B4-BE49-F238E27FC236}">
                <a16:creationId xmlns:a16="http://schemas.microsoft.com/office/drawing/2014/main" id="{22CE873D-EC22-035D-E519-980E7A7D7663}"/>
              </a:ext>
            </a:extLst>
          </p:cNvPr>
          <p:cNvPicPr>
            <a:picLocks noChangeAspect="1"/>
          </p:cNvPicPr>
          <p:nvPr/>
        </p:nvPicPr>
        <p:blipFill>
          <a:blip r:embed="rId3"/>
          <a:stretch>
            <a:fillRect/>
          </a:stretch>
        </p:blipFill>
        <p:spPr>
          <a:xfrm>
            <a:off x="0" y="38644"/>
            <a:ext cx="1430767" cy="856445"/>
          </a:xfrm>
          <a:prstGeom prst="rect">
            <a:avLst/>
          </a:prstGeom>
        </p:spPr>
      </p:pic>
      <p:pic>
        <p:nvPicPr>
          <p:cNvPr id="4" name="Resim 3">
            <a:extLst>
              <a:ext uri="{FF2B5EF4-FFF2-40B4-BE49-F238E27FC236}">
                <a16:creationId xmlns:a16="http://schemas.microsoft.com/office/drawing/2014/main" id="{093814E1-01FF-C3BF-8E8D-8BC29EBE9458}"/>
              </a:ext>
            </a:extLst>
          </p:cNvPr>
          <p:cNvPicPr>
            <a:picLocks noChangeAspect="1"/>
          </p:cNvPicPr>
          <p:nvPr/>
        </p:nvPicPr>
        <p:blipFill>
          <a:blip r:embed="rId4"/>
          <a:stretch>
            <a:fillRect/>
          </a:stretch>
        </p:blipFill>
        <p:spPr>
          <a:xfrm>
            <a:off x="10531736" y="0"/>
            <a:ext cx="1660264" cy="1319114"/>
          </a:xfrm>
          <a:prstGeom prst="rect">
            <a:avLst/>
          </a:prstGeom>
        </p:spPr>
      </p:pic>
      <p:sp>
        <p:nvSpPr>
          <p:cNvPr id="26" name="Metin kutusu 25">
            <a:extLst>
              <a:ext uri="{FF2B5EF4-FFF2-40B4-BE49-F238E27FC236}">
                <a16:creationId xmlns:a16="http://schemas.microsoft.com/office/drawing/2014/main" id="{294EBD8D-034A-ED10-28FA-81BC89C91D9A}"/>
              </a:ext>
            </a:extLst>
          </p:cNvPr>
          <p:cNvSpPr txBox="1"/>
          <p:nvPr/>
        </p:nvSpPr>
        <p:spPr>
          <a:xfrm>
            <a:off x="449316" y="1044452"/>
            <a:ext cx="10804634" cy="646331"/>
          </a:xfrm>
          <a:prstGeom prst="rect">
            <a:avLst/>
          </a:prstGeom>
          <a:noFill/>
        </p:spPr>
        <p:txBody>
          <a:bodyPr wrap="square" rtlCol="0">
            <a:spAutoFit/>
          </a:bodyPr>
          <a:lstStyle/>
          <a:p>
            <a:pPr algn="just"/>
            <a:r>
              <a:rPr lang="tr-TR" sz="1800" b="1" i="0" dirty="0">
                <a:solidFill>
                  <a:srgbClr val="000000"/>
                </a:solidFill>
                <a:effectLst/>
              </a:rPr>
              <a:t>Su verimliliği belge başvurusu ve değerlendirilmesi</a:t>
            </a:r>
          </a:p>
          <a:p>
            <a:pPr algn="just"/>
            <a:r>
              <a:rPr lang="tr-TR" sz="1800" b="1" i="0" dirty="0">
                <a:solidFill>
                  <a:srgbClr val="000000"/>
                </a:solidFill>
                <a:effectLst/>
              </a:rPr>
              <a:t>MADDE 8-</a:t>
            </a:r>
            <a:r>
              <a:rPr lang="tr-TR" b="0" i="0" dirty="0">
                <a:solidFill>
                  <a:srgbClr val="000000"/>
                </a:solidFill>
                <a:effectLst/>
              </a:rPr>
              <a:t>  </a:t>
            </a:r>
          </a:p>
        </p:txBody>
      </p:sp>
      <p:sp>
        <p:nvSpPr>
          <p:cNvPr id="27" name="Metin kutusu 26">
            <a:extLst>
              <a:ext uri="{FF2B5EF4-FFF2-40B4-BE49-F238E27FC236}">
                <a16:creationId xmlns:a16="http://schemas.microsoft.com/office/drawing/2014/main" id="{8F0CC064-EB77-B86D-3A96-9818CD023D4B}"/>
              </a:ext>
            </a:extLst>
          </p:cNvPr>
          <p:cNvSpPr txBox="1"/>
          <p:nvPr/>
        </p:nvSpPr>
        <p:spPr>
          <a:xfrm>
            <a:off x="775138" y="2106863"/>
            <a:ext cx="5005552" cy="369332"/>
          </a:xfrm>
          <a:prstGeom prst="rect">
            <a:avLst/>
          </a:prstGeom>
          <a:solidFill>
            <a:schemeClr val="accent6">
              <a:lumMod val="40000"/>
              <a:lumOff val="60000"/>
            </a:schemeClr>
          </a:solidFill>
        </p:spPr>
        <p:txBody>
          <a:bodyPr wrap="square" rtlCol="0">
            <a:spAutoFit/>
          </a:bodyPr>
          <a:lstStyle/>
          <a:p>
            <a:r>
              <a:rPr lang="tr-TR" dirty="0"/>
              <a:t>Talep edilen bilgi ve belgelerle başvuru yapılması</a:t>
            </a:r>
          </a:p>
        </p:txBody>
      </p:sp>
      <p:sp>
        <p:nvSpPr>
          <p:cNvPr id="28" name="Ok: Aşağı 27">
            <a:extLst>
              <a:ext uri="{FF2B5EF4-FFF2-40B4-BE49-F238E27FC236}">
                <a16:creationId xmlns:a16="http://schemas.microsoft.com/office/drawing/2014/main" id="{FB7DDAD2-87B1-9433-B712-55945370A53D}"/>
              </a:ext>
            </a:extLst>
          </p:cNvPr>
          <p:cNvSpPr/>
          <p:nvPr/>
        </p:nvSpPr>
        <p:spPr>
          <a:xfrm>
            <a:off x="2911366" y="2621871"/>
            <a:ext cx="189186" cy="369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Metin kutusu 28">
            <a:extLst>
              <a:ext uri="{FF2B5EF4-FFF2-40B4-BE49-F238E27FC236}">
                <a16:creationId xmlns:a16="http://schemas.microsoft.com/office/drawing/2014/main" id="{083B2605-60CF-572D-B16A-83D86F183476}"/>
              </a:ext>
            </a:extLst>
          </p:cNvPr>
          <p:cNvSpPr txBox="1"/>
          <p:nvPr/>
        </p:nvSpPr>
        <p:spPr>
          <a:xfrm>
            <a:off x="796158" y="3280588"/>
            <a:ext cx="5005552" cy="369332"/>
          </a:xfrm>
          <a:prstGeom prst="rect">
            <a:avLst/>
          </a:prstGeom>
          <a:solidFill>
            <a:schemeClr val="accent6">
              <a:lumMod val="40000"/>
              <a:lumOff val="60000"/>
            </a:schemeClr>
          </a:solidFill>
        </p:spPr>
        <p:txBody>
          <a:bodyPr wrap="square" rtlCol="0">
            <a:spAutoFit/>
          </a:bodyPr>
          <a:lstStyle/>
          <a:p>
            <a:r>
              <a:rPr lang="tr-TR" dirty="0"/>
              <a:t>Bakanlık tarafından başvurunun değerlendirilmesi</a:t>
            </a:r>
          </a:p>
        </p:txBody>
      </p:sp>
      <p:sp>
        <p:nvSpPr>
          <p:cNvPr id="30" name="Ok: Aşağı 29">
            <a:extLst>
              <a:ext uri="{FF2B5EF4-FFF2-40B4-BE49-F238E27FC236}">
                <a16:creationId xmlns:a16="http://schemas.microsoft.com/office/drawing/2014/main" id="{AC942D48-1023-EA66-F7E9-AD054EE0FDC6}"/>
              </a:ext>
            </a:extLst>
          </p:cNvPr>
          <p:cNvSpPr/>
          <p:nvPr/>
        </p:nvSpPr>
        <p:spPr>
          <a:xfrm>
            <a:off x="2911366" y="3766626"/>
            <a:ext cx="189186" cy="3693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Akış Çizelgesi: Karar 30">
            <a:extLst>
              <a:ext uri="{FF2B5EF4-FFF2-40B4-BE49-F238E27FC236}">
                <a16:creationId xmlns:a16="http://schemas.microsoft.com/office/drawing/2014/main" id="{7B4AFA14-65CF-1EF1-4B6D-23A5F8CE57F9}"/>
              </a:ext>
            </a:extLst>
          </p:cNvPr>
          <p:cNvSpPr/>
          <p:nvPr/>
        </p:nvSpPr>
        <p:spPr>
          <a:xfrm>
            <a:off x="2096816" y="4227327"/>
            <a:ext cx="1844565" cy="1242849"/>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Metin kutusu 31">
            <a:extLst>
              <a:ext uri="{FF2B5EF4-FFF2-40B4-BE49-F238E27FC236}">
                <a16:creationId xmlns:a16="http://schemas.microsoft.com/office/drawing/2014/main" id="{0C0FFC50-79AC-CB3C-DB9E-107D138A15EF}"/>
              </a:ext>
            </a:extLst>
          </p:cNvPr>
          <p:cNvSpPr txBox="1"/>
          <p:nvPr/>
        </p:nvSpPr>
        <p:spPr>
          <a:xfrm>
            <a:off x="2748549" y="4479419"/>
            <a:ext cx="1008993" cy="738664"/>
          </a:xfrm>
          <a:prstGeom prst="rect">
            <a:avLst/>
          </a:prstGeom>
          <a:noFill/>
        </p:spPr>
        <p:txBody>
          <a:bodyPr wrap="square" rtlCol="0">
            <a:spAutoFit/>
          </a:bodyPr>
          <a:lstStyle/>
          <a:p>
            <a:r>
              <a:rPr lang="tr-TR" sz="1400" dirty="0"/>
              <a:t>Uygun bulundu mu?</a:t>
            </a:r>
          </a:p>
        </p:txBody>
      </p:sp>
      <p:sp>
        <p:nvSpPr>
          <p:cNvPr id="33" name="Metin kutusu 32">
            <a:extLst>
              <a:ext uri="{FF2B5EF4-FFF2-40B4-BE49-F238E27FC236}">
                <a16:creationId xmlns:a16="http://schemas.microsoft.com/office/drawing/2014/main" id="{7DB68648-A9B2-4492-852A-074680887F97}"/>
              </a:ext>
            </a:extLst>
          </p:cNvPr>
          <p:cNvSpPr txBox="1"/>
          <p:nvPr/>
        </p:nvSpPr>
        <p:spPr>
          <a:xfrm>
            <a:off x="796158" y="5862917"/>
            <a:ext cx="5005552" cy="369332"/>
          </a:xfrm>
          <a:prstGeom prst="rect">
            <a:avLst/>
          </a:prstGeom>
          <a:solidFill>
            <a:schemeClr val="accent6">
              <a:lumMod val="40000"/>
              <a:lumOff val="60000"/>
            </a:schemeClr>
          </a:solidFill>
        </p:spPr>
        <p:txBody>
          <a:bodyPr wrap="square" rtlCol="0">
            <a:spAutoFit/>
          </a:bodyPr>
          <a:lstStyle/>
          <a:p>
            <a:r>
              <a:rPr lang="tr-TR" dirty="0"/>
              <a:t>Bakanlık tarafından sürecin neticelendirilmesi</a:t>
            </a:r>
          </a:p>
        </p:txBody>
      </p:sp>
      <p:sp>
        <p:nvSpPr>
          <p:cNvPr id="34" name="Ok: Aşağı 33">
            <a:extLst>
              <a:ext uri="{FF2B5EF4-FFF2-40B4-BE49-F238E27FC236}">
                <a16:creationId xmlns:a16="http://schemas.microsoft.com/office/drawing/2014/main" id="{0239AEE1-6077-6DD0-4355-BD7CC4649180}"/>
              </a:ext>
            </a:extLst>
          </p:cNvPr>
          <p:cNvSpPr/>
          <p:nvPr/>
        </p:nvSpPr>
        <p:spPr>
          <a:xfrm>
            <a:off x="2924505" y="5459665"/>
            <a:ext cx="189186" cy="3693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5" name="Metin kutusu 34">
            <a:extLst>
              <a:ext uri="{FF2B5EF4-FFF2-40B4-BE49-F238E27FC236}">
                <a16:creationId xmlns:a16="http://schemas.microsoft.com/office/drawing/2014/main" id="{1EFC5365-BCB6-A1D7-E916-85B59F10FA01}"/>
              </a:ext>
            </a:extLst>
          </p:cNvPr>
          <p:cNvSpPr txBox="1"/>
          <p:nvPr/>
        </p:nvSpPr>
        <p:spPr>
          <a:xfrm>
            <a:off x="3253045" y="5416270"/>
            <a:ext cx="1300656" cy="369332"/>
          </a:xfrm>
          <a:prstGeom prst="rect">
            <a:avLst/>
          </a:prstGeom>
          <a:noFill/>
        </p:spPr>
        <p:txBody>
          <a:bodyPr wrap="square" rtlCol="0">
            <a:spAutoFit/>
          </a:bodyPr>
          <a:lstStyle/>
          <a:p>
            <a:r>
              <a:rPr lang="tr-TR" dirty="0"/>
              <a:t>Evet</a:t>
            </a:r>
          </a:p>
        </p:txBody>
      </p:sp>
      <p:sp>
        <p:nvSpPr>
          <p:cNvPr id="36" name="Metin kutusu 35">
            <a:extLst>
              <a:ext uri="{FF2B5EF4-FFF2-40B4-BE49-F238E27FC236}">
                <a16:creationId xmlns:a16="http://schemas.microsoft.com/office/drawing/2014/main" id="{15B85712-95BF-AABC-4296-76B0C3441993}"/>
              </a:ext>
            </a:extLst>
          </p:cNvPr>
          <p:cNvSpPr txBox="1"/>
          <p:nvPr/>
        </p:nvSpPr>
        <p:spPr>
          <a:xfrm>
            <a:off x="4214429" y="4947845"/>
            <a:ext cx="1300656" cy="369332"/>
          </a:xfrm>
          <a:prstGeom prst="rect">
            <a:avLst/>
          </a:prstGeom>
          <a:noFill/>
        </p:spPr>
        <p:txBody>
          <a:bodyPr wrap="square" rtlCol="0">
            <a:spAutoFit/>
          </a:bodyPr>
          <a:lstStyle/>
          <a:p>
            <a:r>
              <a:rPr lang="tr-TR" dirty="0"/>
              <a:t>Hayır</a:t>
            </a:r>
          </a:p>
        </p:txBody>
      </p:sp>
      <p:cxnSp>
        <p:nvCxnSpPr>
          <p:cNvPr id="37" name="Düz Bağlayıcı 36">
            <a:extLst>
              <a:ext uri="{FF2B5EF4-FFF2-40B4-BE49-F238E27FC236}">
                <a16:creationId xmlns:a16="http://schemas.microsoft.com/office/drawing/2014/main" id="{99E66570-1E3C-67B8-D4A1-0E03FA6AC39E}"/>
              </a:ext>
            </a:extLst>
          </p:cNvPr>
          <p:cNvCxnSpPr>
            <a:cxnSpLocks/>
          </p:cNvCxnSpPr>
          <p:nvPr/>
        </p:nvCxnSpPr>
        <p:spPr>
          <a:xfrm flipH="1" flipV="1">
            <a:off x="6337832" y="2258301"/>
            <a:ext cx="10418" cy="25805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Düz Bağlayıcı 37">
            <a:extLst>
              <a:ext uri="{FF2B5EF4-FFF2-40B4-BE49-F238E27FC236}">
                <a16:creationId xmlns:a16="http://schemas.microsoft.com/office/drawing/2014/main" id="{C77D36F9-39A2-B0B6-6CBB-2339E824EF26}"/>
              </a:ext>
            </a:extLst>
          </p:cNvPr>
          <p:cNvCxnSpPr>
            <a:stCxn id="31" idx="3"/>
          </p:cNvCxnSpPr>
          <p:nvPr/>
        </p:nvCxnSpPr>
        <p:spPr>
          <a:xfrm flipV="1">
            <a:off x="3941381" y="4838863"/>
            <a:ext cx="2406867" cy="9889"/>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Düz Ok Bağlayıcısı 38">
            <a:extLst>
              <a:ext uri="{FF2B5EF4-FFF2-40B4-BE49-F238E27FC236}">
                <a16:creationId xmlns:a16="http://schemas.microsoft.com/office/drawing/2014/main" id="{ECD4F864-7893-3CA0-80C1-62A5ED6B4EBA}"/>
              </a:ext>
            </a:extLst>
          </p:cNvPr>
          <p:cNvCxnSpPr/>
          <p:nvPr/>
        </p:nvCxnSpPr>
        <p:spPr>
          <a:xfrm flipH="1">
            <a:off x="5791200" y="2259999"/>
            <a:ext cx="5466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Metin kutusu 39">
            <a:extLst>
              <a:ext uri="{FF2B5EF4-FFF2-40B4-BE49-F238E27FC236}">
                <a16:creationId xmlns:a16="http://schemas.microsoft.com/office/drawing/2014/main" id="{5F2AB3E6-D720-E7B4-E058-774CAE87E527}"/>
              </a:ext>
            </a:extLst>
          </p:cNvPr>
          <p:cNvSpPr txBox="1"/>
          <p:nvPr/>
        </p:nvSpPr>
        <p:spPr>
          <a:xfrm>
            <a:off x="9111104" y="1236876"/>
            <a:ext cx="2449006" cy="3139321"/>
          </a:xfrm>
          <a:prstGeom prst="rect">
            <a:avLst/>
          </a:prstGeom>
          <a:noFill/>
        </p:spPr>
        <p:txBody>
          <a:bodyPr wrap="square" rtlCol="0">
            <a:spAutoFit/>
          </a:bodyPr>
          <a:lstStyle/>
          <a:p>
            <a:r>
              <a:rPr lang="tr-TR" dirty="0"/>
              <a:t>Bildirim tarihinden itibaren 60 gün içinde eksikler tamamlanarak sunulur.</a:t>
            </a:r>
          </a:p>
          <a:p>
            <a:endParaRPr lang="tr-TR" dirty="0"/>
          </a:p>
          <a:p>
            <a:r>
              <a:rPr lang="tr-TR" dirty="0"/>
              <a:t>Bakanlık tarafından 60 gün içerisinde başvuru neticelendirilir.</a:t>
            </a:r>
          </a:p>
          <a:p>
            <a:endParaRPr lang="tr-TR" dirty="0"/>
          </a:p>
          <a:p>
            <a:r>
              <a:rPr lang="tr-TR" dirty="0"/>
              <a:t>Uygun değil ise </a:t>
            </a:r>
            <a:r>
              <a:rPr lang="tr-TR" dirty="0" err="1"/>
              <a:t>Red</a:t>
            </a:r>
            <a:r>
              <a:rPr lang="tr-TR" dirty="0"/>
              <a:t> edilir.</a:t>
            </a:r>
          </a:p>
        </p:txBody>
      </p:sp>
      <p:sp>
        <p:nvSpPr>
          <p:cNvPr id="41" name="Metin kutusu 40">
            <a:extLst>
              <a:ext uri="{FF2B5EF4-FFF2-40B4-BE49-F238E27FC236}">
                <a16:creationId xmlns:a16="http://schemas.microsoft.com/office/drawing/2014/main" id="{C3E40AC7-A925-6A5B-1637-CD73F817FFFE}"/>
              </a:ext>
            </a:extLst>
          </p:cNvPr>
          <p:cNvSpPr txBox="1"/>
          <p:nvPr/>
        </p:nvSpPr>
        <p:spPr>
          <a:xfrm>
            <a:off x="6750078" y="3266646"/>
            <a:ext cx="1156230" cy="369332"/>
          </a:xfrm>
          <a:prstGeom prst="rect">
            <a:avLst/>
          </a:prstGeom>
          <a:solidFill>
            <a:schemeClr val="accent6">
              <a:lumMod val="40000"/>
              <a:lumOff val="60000"/>
            </a:schemeClr>
          </a:solidFill>
        </p:spPr>
        <p:txBody>
          <a:bodyPr wrap="square" rtlCol="0">
            <a:spAutoFit/>
          </a:bodyPr>
          <a:lstStyle/>
          <a:p>
            <a:r>
              <a:rPr lang="tr-TR" dirty="0"/>
              <a:t>60 gün</a:t>
            </a:r>
          </a:p>
        </p:txBody>
      </p:sp>
      <p:cxnSp>
        <p:nvCxnSpPr>
          <p:cNvPr id="42" name="Düz Ok Bağlayıcısı 41">
            <a:extLst>
              <a:ext uri="{FF2B5EF4-FFF2-40B4-BE49-F238E27FC236}">
                <a16:creationId xmlns:a16="http://schemas.microsoft.com/office/drawing/2014/main" id="{2652E9BC-75E6-0D95-8E1D-F012BA67401A}"/>
              </a:ext>
            </a:extLst>
          </p:cNvPr>
          <p:cNvCxnSpPr>
            <a:cxnSpLocks/>
          </p:cNvCxnSpPr>
          <p:nvPr/>
        </p:nvCxnSpPr>
        <p:spPr>
          <a:xfrm flipV="1">
            <a:off x="6348248" y="1991642"/>
            <a:ext cx="2456696" cy="14596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22392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a:extLst>
              <a:ext uri="{FF2B5EF4-FFF2-40B4-BE49-F238E27FC236}">
                <a16:creationId xmlns:a16="http://schemas.microsoft.com/office/drawing/2014/main" id="{AF108A80-39A6-47D0-AF20-BB4E12EBEECF}"/>
              </a:ext>
            </a:extLst>
          </p:cNvPr>
          <p:cNvSpPr>
            <a:spLocks noGrp="1"/>
          </p:cNvSpPr>
          <p:nvPr>
            <p:ph type="title"/>
          </p:nvPr>
        </p:nvSpPr>
        <p:spPr>
          <a:xfrm>
            <a:off x="722092" y="1088546"/>
            <a:ext cx="10515600" cy="787743"/>
          </a:xfrm>
        </p:spPr>
        <p:txBody>
          <a:bodyPr>
            <a:normAutofit/>
          </a:bodyPr>
          <a:lstStyle/>
          <a:p>
            <a:r>
              <a:rPr lang="tr-TR" sz="2400" b="1" dirty="0">
                <a:latin typeface="+mn-lt"/>
              </a:rPr>
              <a:t>Su Verimliliği Yönetmeliği</a:t>
            </a:r>
            <a:br>
              <a:rPr lang="tr-TR" sz="2400" b="1" dirty="0">
                <a:latin typeface="+mn-lt"/>
              </a:rPr>
            </a:br>
            <a:r>
              <a:rPr lang="tr-TR" sz="2400" b="1" dirty="0">
                <a:latin typeface="+mn-lt"/>
              </a:rPr>
              <a:t>R.G. Tarihi: 27.12.2024, R.G. Sayısı: 32765</a:t>
            </a:r>
          </a:p>
        </p:txBody>
      </p:sp>
      <p:pic>
        <p:nvPicPr>
          <p:cNvPr id="9" name="İçerik Yer Tutucusu 8">
            <a:extLst>
              <a:ext uri="{FF2B5EF4-FFF2-40B4-BE49-F238E27FC236}">
                <a16:creationId xmlns:a16="http://schemas.microsoft.com/office/drawing/2014/main" id="{403DDB00-92B2-48CD-B5A2-26EF10D33F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Metin kutusu 1">
            <a:extLst>
              <a:ext uri="{FF2B5EF4-FFF2-40B4-BE49-F238E27FC236}">
                <a16:creationId xmlns:a16="http://schemas.microsoft.com/office/drawing/2014/main" id="{4D6ADA89-5E58-46A4-BDB9-5EE2A049003E}"/>
              </a:ext>
            </a:extLst>
          </p:cNvPr>
          <p:cNvSpPr txBox="1"/>
          <p:nvPr/>
        </p:nvSpPr>
        <p:spPr>
          <a:xfrm>
            <a:off x="722092" y="1876289"/>
            <a:ext cx="11070022" cy="4370427"/>
          </a:xfrm>
          <a:prstGeom prst="rect">
            <a:avLst/>
          </a:prstGeom>
          <a:noFill/>
        </p:spPr>
        <p:txBody>
          <a:bodyPr wrap="square" rtlCol="0">
            <a:spAutoFit/>
          </a:bodyPr>
          <a:lstStyle/>
          <a:p>
            <a:r>
              <a:rPr lang="tr-TR" sz="2000" b="1" dirty="0"/>
              <a:t>Tanımlar</a:t>
            </a:r>
          </a:p>
          <a:p>
            <a:endParaRPr lang="tr-TR" dirty="0"/>
          </a:p>
          <a:p>
            <a:r>
              <a:rPr lang="tr-TR" sz="2000" b="1" i="0" dirty="0">
                <a:solidFill>
                  <a:srgbClr val="000000"/>
                </a:solidFill>
                <a:effectLst/>
              </a:rPr>
              <a:t>MADDE 3-</a:t>
            </a:r>
            <a:r>
              <a:rPr lang="tr-TR" sz="2000" b="0" i="0" dirty="0">
                <a:solidFill>
                  <a:srgbClr val="000000"/>
                </a:solidFill>
                <a:effectLst/>
              </a:rPr>
              <a:t> </a:t>
            </a:r>
          </a:p>
          <a:p>
            <a:endParaRPr lang="tr-TR" sz="2000" b="0" i="0" dirty="0">
              <a:solidFill>
                <a:srgbClr val="000000"/>
              </a:solidFill>
              <a:effectLst/>
            </a:endParaRPr>
          </a:p>
          <a:p>
            <a:r>
              <a:rPr lang="tr-TR" sz="2000" dirty="0">
                <a:solidFill>
                  <a:srgbClr val="000000"/>
                </a:solidFill>
              </a:rPr>
              <a:t>a) </a:t>
            </a:r>
            <a:r>
              <a:rPr lang="tr-TR" sz="2000" b="0" i="0" dirty="0">
                <a:solidFill>
                  <a:srgbClr val="000000"/>
                </a:solidFill>
                <a:effectLst/>
              </a:rPr>
              <a:t>Bakanlık: Tarım ve Orman Bakanlığını,</a:t>
            </a:r>
          </a:p>
          <a:p>
            <a:endParaRPr lang="tr-TR" sz="2000" b="0" i="0" dirty="0">
              <a:solidFill>
                <a:srgbClr val="000000"/>
              </a:solidFill>
              <a:effectLst/>
            </a:endParaRPr>
          </a:p>
          <a:p>
            <a:r>
              <a:rPr lang="tr-TR" sz="2000" b="0" i="0" dirty="0">
                <a:solidFill>
                  <a:srgbClr val="000000"/>
                </a:solidFill>
                <a:effectLst/>
              </a:rPr>
              <a:t>ç) Rehber doküman: 3/5/2023 tarihli ve 2003/9 sayılı Cumhurbaşkanlığı Genelgesine dayanılarak Bakanlığın resmî internet adresinde yayımlanan rehber dokümanları,</a:t>
            </a:r>
          </a:p>
          <a:p>
            <a:endParaRPr lang="tr-TR" sz="2000" b="0" i="0" dirty="0">
              <a:solidFill>
                <a:srgbClr val="000000"/>
              </a:solidFill>
              <a:effectLst/>
            </a:endParaRPr>
          </a:p>
          <a:p>
            <a:r>
              <a:rPr lang="tr-TR" sz="2000" b="0" i="0" dirty="0">
                <a:solidFill>
                  <a:srgbClr val="000000"/>
                </a:solidFill>
                <a:effectLst/>
              </a:rPr>
              <a:t>f) Su verimliliği bilgi sistemi: Su verimliliği sistemi ve belgelendirilmesi ile il planlarına ilişkin süreçleri yürütmek maksadıyla Bakanlıkça geliştirilen çevrimiçi bilgi sistemini,</a:t>
            </a:r>
          </a:p>
          <a:p>
            <a:endParaRPr lang="tr-TR" sz="2000" dirty="0">
              <a:solidFill>
                <a:srgbClr val="000000"/>
              </a:solidFill>
            </a:endParaRPr>
          </a:p>
          <a:p>
            <a:r>
              <a:rPr lang="tr-TR" sz="2000" b="0" i="0" dirty="0">
                <a:solidFill>
                  <a:srgbClr val="000000"/>
                </a:solidFill>
                <a:effectLst/>
              </a:rPr>
              <a:t>ğ) Su verimliliği planı: Ek-1 kapsamında su verimliliği sistemini kurmakla yükümlüler tarafından su verimliliğinin sağlanması için yapılması gereken çalışmaları içeren planı,</a:t>
            </a:r>
            <a:endParaRPr lang="tr-TR" sz="2000" dirty="0">
              <a:solidFill>
                <a:srgbClr val="000000"/>
              </a:solidFill>
            </a:endParaRPr>
          </a:p>
        </p:txBody>
      </p:sp>
      <p:pic>
        <p:nvPicPr>
          <p:cNvPr id="3" name="Resim 2">
            <a:extLst>
              <a:ext uri="{FF2B5EF4-FFF2-40B4-BE49-F238E27FC236}">
                <a16:creationId xmlns:a16="http://schemas.microsoft.com/office/drawing/2014/main" id="{9A41CDC5-AAA6-1D00-831F-5EA2D84BB685}"/>
              </a:ext>
            </a:extLst>
          </p:cNvPr>
          <p:cNvPicPr>
            <a:picLocks noChangeAspect="1"/>
          </p:cNvPicPr>
          <p:nvPr/>
        </p:nvPicPr>
        <p:blipFill>
          <a:blip r:embed="rId3"/>
          <a:stretch>
            <a:fillRect/>
          </a:stretch>
        </p:blipFill>
        <p:spPr>
          <a:xfrm>
            <a:off x="-1" y="-1"/>
            <a:ext cx="1430767" cy="856445"/>
          </a:xfrm>
          <a:prstGeom prst="rect">
            <a:avLst/>
          </a:prstGeom>
        </p:spPr>
      </p:pic>
      <p:pic>
        <p:nvPicPr>
          <p:cNvPr id="4" name="Resim 3">
            <a:extLst>
              <a:ext uri="{FF2B5EF4-FFF2-40B4-BE49-F238E27FC236}">
                <a16:creationId xmlns:a16="http://schemas.microsoft.com/office/drawing/2014/main" id="{138F75FD-2546-575C-6DB0-01737A2F9AA8}"/>
              </a:ext>
            </a:extLst>
          </p:cNvPr>
          <p:cNvPicPr>
            <a:picLocks noChangeAspect="1"/>
          </p:cNvPicPr>
          <p:nvPr/>
        </p:nvPicPr>
        <p:blipFill>
          <a:blip r:embed="rId4"/>
          <a:stretch>
            <a:fillRect/>
          </a:stretch>
        </p:blipFill>
        <p:spPr>
          <a:xfrm>
            <a:off x="10296428" y="0"/>
            <a:ext cx="1895572" cy="1506071"/>
          </a:xfrm>
          <a:prstGeom prst="rect">
            <a:avLst/>
          </a:prstGeom>
        </p:spPr>
      </p:pic>
    </p:spTree>
    <p:extLst>
      <p:ext uri="{BB962C8B-B14F-4D97-AF65-F5344CB8AC3E}">
        <p14:creationId xmlns:p14="http://schemas.microsoft.com/office/powerpoint/2010/main" val="33878133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BD4FB-CEC5-06A7-E249-892E6852FD97}"/>
            </a:ext>
          </a:extLst>
        </p:cNvPr>
        <p:cNvGrpSpPr/>
        <p:nvPr/>
      </p:nvGrpSpPr>
      <p:grpSpPr>
        <a:xfrm>
          <a:off x="0" y="0"/>
          <a:ext cx="0" cy="0"/>
          <a:chOff x="0" y="0"/>
          <a:chExt cx="0" cy="0"/>
        </a:xfrm>
      </p:grpSpPr>
      <p:sp>
        <p:nvSpPr>
          <p:cNvPr id="8" name="Başlık 6">
            <a:extLst>
              <a:ext uri="{FF2B5EF4-FFF2-40B4-BE49-F238E27FC236}">
                <a16:creationId xmlns:a16="http://schemas.microsoft.com/office/drawing/2014/main" id="{B35B7411-0377-3E5D-1F67-3080CF22AC45}"/>
              </a:ext>
            </a:extLst>
          </p:cNvPr>
          <p:cNvSpPr>
            <a:spLocks noGrp="1"/>
          </p:cNvSpPr>
          <p:nvPr>
            <p:ph type="title"/>
          </p:nvPr>
        </p:nvSpPr>
        <p:spPr>
          <a:xfrm>
            <a:off x="2185519" y="632369"/>
            <a:ext cx="5928335" cy="787743"/>
          </a:xfrm>
        </p:spPr>
        <p:txBody>
          <a:bodyPr>
            <a:normAutofit/>
          </a:bodyPr>
          <a:lstStyle/>
          <a:p>
            <a:r>
              <a:rPr lang="tr-TR" sz="2400" b="1" dirty="0">
                <a:latin typeface="+mn-lt"/>
              </a:rPr>
              <a:t>Su Verimliliği Yönetmeliği</a:t>
            </a:r>
            <a:br>
              <a:rPr lang="tr-TR" sz="2400" b="1" dirty="0">
                <a:latin typeface="+mn-lt"/>
              </a:rPr>
            </a:br>
            <a:r>
              <a:rPr lang="tr-TR" sz="2400" b="1" dirty="0">
                <a:latin typeface="+mn-lt"/>
              </a:rPr>
              <a:t>R.G. Tarihi: 27.12.2024, R.G. Sayısı: 32765</a:t>
            </a:r>
          </a:p>
        </p:txBody>
      </p:sp>
      <p:pic>
        <p:nvPicPr>
          <p:cNvPr id="9" name="İçerik Yer Tutucusu 8">
            <a:extLst>
              <a:ext uri="{FF2B5EF4-FFF2-40B4-BE49-F238E27FC236}">
                <a16:creationId xmlns:a16="http://schemas.microsoft.com/office/drawing/2014/main" id="{1F60A3B6-3BF4-CD81-FC94-1F94AA15C6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3" name="Resim 2">
            <a:extLst>
              <a:ext uri="{FF2B5EF4-FFF2-40B4-BE49-F238E27FC236}">
                <a16:creationId xmlns:a16="http://schemas.microsoft.com/office/drawing/2014/main" id="{7B6F40FF-B876-F002-6785-DB6FFB85F434}"/>
              </a:ext>
            </a:extLst>
          </p:cNvPr>
          <p:cNvPicPr>
            <a:picLocks noChangeAspect="1"/>
          </p:cNvPicPr>
          <p:nvPr/>
        </p:nvPicPr>
        <p:blipFill>
          <a:blip r:embed="rId3"/>
          <a:stretch>
            <a:fillRect/>
          </a:stretch>
        </p:blipFill>
        <p:spPr>
          <a:xfrm>
            <a:off x="0" y="38644"/>
            <a:ext cx="1430767" cy="856445"/>
          </a:xfrm>
          <a:prstGeom prst="rect">
            <a:avLst/>
          </a:prstGeom>
        </p:spPr>
      </p:pic>
      <p:pic>
        <p:nvPicPr>
          <p:cNvPr id="4" name="Resim 3">
            <a:extLst>
              <a:ext uri="{FF2B5EF4-FFF2-40B4-BE49-F238E27FC236}">
                <a16:creationId xmlns:a16="http://schemas.microsoft.com/office/drawing/2014/main" id="{CD85E23B-BF90-0FB0-CA59-B8BE72B2D5A5}"/>
              </a:ext>
            </a:extLst>
          </p:cNvPr>
          <p:cNvPicPr>
            <a:picLocks noChangeAspect="1"/>
          </p:cNvPicPr>
          <p:nvPr/>
        </p:nvPicPr>
        <p:blipFill>
          <a:blip r:embed="rId4"/>
          <a:stretch>
            <a:fillRect/>
          </a:stretch>
        </p:blipFill>
        <p:spPr>
          <a:xfrm>
            <a:off x="10531736" y="0"/>
            <a:ext cx="1660264" cy="1319114"/>
          </a:xfrm>
          <a:prstGeom prst="rect">
            <a:avLst/>
          </a:prstGeom>
        </p:spPr>
      </p:pic>
      <p:sp>
        <p:nvSpPr>
          <p:cNvPr id="7" name="Metin kutusu 6">
            <a:extLst>
              <a:ext uri="{FF2B5EF4-FFF2-40B4-BE49-F238E27FC236}">
                <a16:creationId xmlns:a16="http://schemas.microsoft.com/office/drawing/2014/main" id="{CD6C3D7D-BC03-60B3-E269-1E55893BADCE}"/>
              </a:ext>
            </a:extLst>
          </p:cNvPr>
          <p:cNvSpPr txBox="1"/>
          <p:nvPr/>
        </p:nvSpPr>
        <p:spPr>
          <a:xfrm>
            <a:off x="866005" y="1488409"/>
            <a:ext cx="10804634" cy="5078313"/>
          </a:xfrm>
          <a:prstGeom prst="rect">
            <a:avLst/>
          </a:prstGeom>
          <a:noFill/>
        </p:spPr>
        <p:txBody>
          <a:bodyPr wrap="square" rtlCol="0">
            <a:spAutoFit/>
          </a:bodyPr>
          <a:lstStyle/>
          <a:p>
            <a:pPr algn="just"/>
            <a:r>
              <a:rPr lang="tr-TR" sz="1800" b="1" i="0" dirty="0">
                <a:solidFill>
                  <a:srgbClr val="000000"/>
                </a:solidFill>
                <a:effectLst/>
                <a:latin typeface="inherit"/>
              </a:rPr>
              <a:t>Su verimliliği belgesinin kullanımı, izlenmesi, belgede değişiklikler ve belgenin iptali</a:t>
            </a:r>
            <a:endParaRPr lang="tr-TR" b="0" i="0" dirty="0">
              <a:solidFill>
                <a:srgbClr val="000000"/>
              </a:solidFill>
              <a:effectLst/>
              <a:latin typeface="Times New Roman" panose="02020603050405020304" pitchFamily="18" charset="0"/>
            </a:endParaRPr>
          </a:p>
          <a:p>
            <a:pPr algn="just"/>
            <a:r>
              <a:rPr lang="tr-TR" sz="1800" b="1" i="0" dirty="0">
                <a:solidFill>
                  <a:srgbClr val="000000"/>
                </a:solidFill>
                <a:effectLst/>
                <a:latin typeface="inherit"/>
              </a:rPr>
              <a:t>MADDE 9-</a:t>
            </a:r>
            <a:endParaRPr lang="tr-TR" sz="1800" dirty="0">
              <a:solidFill>
                <a:srgbClr val="000000"/>
              </a:solidFill>
              <a:latin typeface="Times New Roman" panose="02020603050405020304" pitchFamily="18" charset="0"/>
            </a:endParaRPr>
          </a:p>
          <a:p>
            <a:pPr algn="just"/>
            <a:endParaRPr lang="tr-TR" b="0" i="0" dirty="0">
              <a:solidFill>
                <a:srgbClr val="000000"/>
              </a:solidFill>
              <a:effectLst/>
            </a:endParaRPr>
          </a:p>
          <a:p>
            <a:pPr algn="just"/>
            <a:r>
              <a:rPr lang="tr-TR" b="0" i="0" dirty="0">
                <a:solidFill>
                  <a:srgbClr val="FF0000"/>
                </a:solidFill>
                <a:effectLst/>
              </a:rPr>
              <a:t>(1) Su verimliliği belgelerinin geçerlilik süresi beş yıldır.</a:t>
            </a:r>
          </a:p>
          <a:p>
            <a:pPr algn="just"/>
            <a:r>
              <a:rPr lang="tr-TR" b="0" i="0" dirty="0">
                <a:solidFill>
                  <a:srgbClr val="000000"/>
                </a:solidFill>
                <a:effectLst/>
              </a:rPr>
              <a:t>(2) Belge alma yükümlülüğü bulunanlar, </a:t>
            </a:r>
            <a:r>
              <a:rPr lang="tr-TR" b="0" i="0" dirty="0">
                <a:solidFill>
                  <a:srgbClr val="FF0000"/>
                </a:solidFill>
                <a:effectLst/>
              </a:rPr>
              <a:t>belgenin geçerlilik süresi dolmadan üç ay önce</a:t>
            </a:r>
            <a:r>
              <a:rPr lang="tr-TR" b="0" i="0" dirty="0">
                <a:solidFill>
                  <a:srgbClr val="000000"/>
                </a:solidFill>
                <a:effectLst/>
              </a:rPr>
              <a:t> belgenin yenilenmesi için başvuruda bulunurlar ve bu durumda belgelendirme süreci yeniden başlar.</a:t>
            </a:r>
          </a:p>
          <a:p>
            <a:pPr algn="just"/>
            <a:r>
              <a:rPr lang="tr-TR" b="0" i="0" dirty="0">
                <a:solidFill>
                  <a:srgbClr val="000000"/>
                </a:solidFill>
                <a:effectLst/>
              </a:rPr>
              <a:t>(3) Su verimliliği bilgi sistemi üzerinden yapılması gereken beyanları yapmayanlar ile yerinde incelemeler sırasında su verimliliği sistemini uygulamadığı ve verilen belgenin sürekliliğini sağlamadığı tespit edilen </a:t>
            </a:r>
            <a:r>
              <a:rPr lang="tr-TR" b="0" i="0" dirty="0">
                <a:solidFill>
                  <a:srgbClr val="FF0000"/>
                </a:solidFill>
                <a:effectLst/>
              </a:rPr>
              <a:t>belge sahiplerine doksan gün iyileştirme süresi verilir.</a:t>
            </a:r>
            <a:r>
              <a:rPr lang="tr-TR" b="0" i="0" dirty="0">
                <a:solidFill>
                  <a:srgbClr val="000000"/>
                </a:solidFill>
                <a:effectLst/>
              </a:rPr>
              <a:t> Doksan günlük süre sonunda; gerekli iyileştirmenin belge seviyesinin sürekliliğini sağlayacak düzeyde olduğu tespit edilenlerin su verimliliği belgesi geçerliliğini sürdürür. </a:t>
            </a:r>
            <a:r>
              <a:rPr lang="tr-TR" b="0" i="0" dirty="0">
                <a:solidFill>
                  <a:srgbClr val="FF0000"/>
                </a:solidFill>
                <a:effectLst/>
              </a:rPr>
              <a:t>Aksi halde su verimliliği belgesi iptal edilir.</a:t>
            </a:r>
          </a:p>
          <a:p>
            <a:pPr algn="just"/>
            <a:r>
              <a:rPr lang="tr-TR" b="0" i="0" dirty="0">
                <a:solidFill>
                  <a:srgbClr val="000000"/>
                </a:solidFill>
                <a:effectLst/>
              </a:rPr>
              <a:t>(4) Bakanlık tarafından yerinde inceleme yapılarak faaliyetlerin su verimliliği belge şartlarına uygunluğu kontrol edilir.</a:t>
            </a:r>
          </a:p>
          <a:p>
            <a:pPr algn="just"/>
            <a:r>
              <a:rPr lang="tr-TR" b="0" i="0" dirty="0">
                <a:solidFill>
                  <a:srgbClr val="000000"/>
                </a:solidFill>
                <a:effectLst/>
              </a:rPr>
              <a:t>(5) Su verimliliği belge kriterlerinin sağlanmasında </a:t>
            </a:r>
            <a:r>
              <a:rPr lang="tr-TR" b="0" i="0" dirty="0">
                <a:solidFill>
                  <a:srgbClr val="FF0000"/>
                </a:solidFill>
                <a:effectLst/>
              </a:rPr>
              <a:t>değişiklik olması halinde, değişikliği takip eden altmış gün içerisinde su verimliliği bilgi sistemi üzerinden Bakanlığa bildirimde bulunulur. Verilen süre içerisinde bildirim yapılmadığının tespiti halinde, su verimliliği belgesi iptal edilerek belge sahibine tebliğ edilir.</a:t>
            </a:r>
          </a:p>
          <a:p>
            <a:pPr algn="just"/>
            <a:r>
              <a:rPr lang="tr-TR" b="0" i="0" dirty="0">
                <a:solidFill>
                  <a:srgbClr val="000000"/>
                </a:solidFill>
                <a:effectLst/>
              </a:rPr>
              <a:t>(6</a:t>
            </a:r>
            <a:r>
              <a:rPr lang="tr-TR" b="0" i="0" dirty="0">
                <a:solidFill>
                  <a:srgbClr val="FF0000"/>
                </a:solidFill>
                <a:effectLst/>
              </a:rPr>
              <a:t>) Belge alma yükümlülüğü bulunanlardan belgesi iptal edilenlerin belge iptal tarihini takip eden doksan gün içerisinde yeniden belge başvurusunda bulunmaları zorunludur.</a:t>
            </a:r>
          </a:p>
        </p:txBody>
      </p:sp>
    </p:spTree>
    <p:extLst>
      <p:ext uri="{BB962C8B-B14F-4D97-AF65-F5344CB8AC3E}">
        <p14:creationId xmlns:p14="http://schemas.microsoft.com/office/powerpoint/2010/main" val="42697680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75E37-6B18-84C9-2446-DCC74B457D44}"/>
            </a:ext>
          </a:extLst>
        </p:cNvPr>
        <p:cNvGrpSpPr/>
        <p:nvPr/>
      </p:nvGrpSpPr>
      <p:grpSpPr>
        <a:xfrm>
          <a:off x="0" y="0"/>
          <a:ext cx="0" cy="0"/>
          <a:chOff x="0" y="0"/>
          <a:chExt cx="0" cy="0"/>
        </a:xfrm>
      </p:grpSpPr>
      <p:pic>
        <p:nvPicPr>
          <p:cNvPr id="9" name="İçerik Yer Tutucusu 8">
            <a:extLst>
              <a:ext uri="{FF2B5EF4-FFF2-40B4-BE49-F238E27FC236}">
                <a16:creationId xmlns:a16="http://schemas.microsoft.com/office/drawing/2014/main" id="{8315578C-D70C-C194-F13F-F79B456322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3" name="Resim 2">
            <a:extLst>
              <a:ext uri="{FF2B5EF4-FFF2-40B4-BE49-F238E27FC236}">
                <a16:creationId xmlns:a16="http://schemas.microsoft.com/office/drawing/2014/main" id="{F456AA35-C4E3-DE9A-931E-707273878A38}"/>
              </a:ext>
            </a:extLst>
          </p:cNvPr>
          <p:cNvPicPr>
            <a:picLocks noChangeAspect="1"/>
          </p:cNvPicPr>
          <p:nvPr/>
        </p:nvPicPr>
        <p:blipFill>
          <a:blip r:embed="rId3"/>
          <a:stretch>
            <a:fillRect/>
          </a:stretch>
        </p:blipFill>
        <p:spPr>
          <a:xfrm>
            <a:off x="0" y="38644"/>
            <a:ext cx="1430767" cy="856445"/>
          </a:xfrm>
          <a:prstGeom prst="rect">
            <a:avLst/>
          </a:prstGeom>
        </p:spPr>
      </p:pic>
      <p:pic>
        <p:nvPicPr>
          <p:cNvPr id="4" name="Resim 3">
            <a:extLst>
              <a:ext uri="{FF2B5EF4-FFF2-40B4-BE49-F238E27FC236}">
                <a16:creationId xmlns:a16="http://schemas.microsoft.com/office/drawing/2014/main" id="{33041BB5-B0E4-7F89-4087-6F28E02105EE}"/>
              </a:ext>
            </a:extLst>
          </p:cNvPr>
          <p:cNvPicPr>
            <a:picLocks noChangeAspect="1"/>
          </p:cNvPicPr>
          <p:nvPr/>
        </p:nvPicPr>
        <p:blipFill>
          <a:blip r:embed="rId4"/>
          <a:stretch>
            <a:fillRect/>
          </a:stretch>
        </p:blipFill>
        <p:spPr>
          <a:xfrm>
            <a:off x="10531736" y="0"/>
            <a:ext cx="1660264" cy="1319114"/>
          </a:xfrm>
          <a:prstGeom prst="rect">
            <a:avLst/>
          </a:prstGeom>
        </p:spPr>
      </p:pic>
      <p:sp>
        <p:nvSpPr>
          <p:cNvPr id="8" name="Metin kutusu 7">
            <a:extLst>
              <a:ext uri="{FF2B5EF4-FFF2-40B4-BE49-F238E27FC236}">
                <a16:creationId xmlns:a16="http://schemas.microsoft.com/office/drawing/2014/main" id="{30107D45-2A67-1FEE-1146-A5A1DDA736C3}"/>
              </a:ext>
            </a:extLst>
          </p:cNvPr>
          <p:cNvSpPr txBox="1"/>
          <p:nvPr/>
        </p:nvSpPr>
        <p:spPr>
          <a:xfrm>
            <a:off x="693683" y="1096148"/>
            <a:ext cx="10804634" cy="523220"/>
          </a:xfrm>
          <a:prstGeom prst="rect">
            <a:avLst/>
          </a:prstGeom>
          <a:noFill/>
        </p:spPr>
        <p:txBody>
          <a:bodyPr wrap="square" rtlCol="0">
            <a:spAutoFit/>
          </a:bodyPr>
          <a:lstStyle/>
          <a:p>
            <a:pPr algn="ctr"/>
            <a:r>
              <a:rPr lang="tr-TR" sz="2800" b="0" i="0" dirty="0">
                <a:solidFill>
                  <a:srgbClr val="000000"/>
                </a:solidFill>
                <a:effectLst/>
              </a:rPr>
              <a:t>Bakanlık web sitesinde </a:t>
            </a:r>
            <a:r>
              <a:rPr lang="tr-TR" sz="2800" dirty="0">
                <a:solidFill>
                  <a:srgbClr val="000000"/>
                </a:solidFill>
              </a:rPr>
              <a:t>Başvuru dokümanları yer almaktadır.</a:t>
            </a:r>
            <a:endParaRPr lang="tr-TR" sz="2800" b="0" i="0" dirty="0">
              <a:solidFill>
                <a:srgbClr val="000000"/>
              </a:solidFill>
              <a:effectLst/>
            </a:endParaRPr>
          </a:p>
        </p:txBody>
      </p:sp>
      <p:pic>
        <p:nvPicPr>
          <p:cNvPr id="10" name="Resim 9">
            <a:extLst>
              <a:ext uri="{FF2B5EF4-FFF2-40B4-BE49-F238E27FC236}">
                <a16:creationId xmlns:a16="http://schemas.microsoft.com/office/drawing/2014/main" id="{2570051B-E056-8809-E498-2D7CCBE295AC}"/>
              </a:ext>
            </a:extLst>
          </p:cNvPr>
          <p:cNvPicPr>
            <a:picLocks noChangeAspect="1"/>
          </p:cNvPicPr>
          <p:nvPr/>
        </p:nvPicPr>
        <p:blipFill>
          <a:blip r:embed="rId5"/>
          <a:stretch>
            <a:fillRect/>
          </a:stretch>
        </p:blipFill>
        <p:spPr>
          <a:xfrm>
            <a:off x="959901" y="1673194"/>
            <a:ext cx="10154855" cy="1054622"/>
          </a:xfrm>
          <a:prstGeom prst="rect">
            <a:avLst/>
          </a:prstGeom>
        </p:spPr>
      </p:pic>
      <p:pic>
        <p:nvPicPr>
          <p:cNvPr id="11" name="Resim 10">
            <a:extLst>
              <a:ext uri="{FF2B5EF4-FFF2-40B4-BE49-F238E27FC236}">
                <a16:creationId xmlns:a16="http://schemas.microsoft.com/office/drawing/2014/main" id="{EB3688AB-9F41-D98E-2D6B-F06FED59E4E6}"/>
              </a:ext>
            </a:extLst>
          </p:cNvPr>
          <p:cNvPicPr>
            <a:picLocks noChangeAspect="1"/>
          </p:cNvPicPr>
          <p:nvPr/>
        </p:nvPicPr>
        <p:blipFill>
          <a:blip r:embed="rId6"/>
          <a:stretch>
            <a:fillRect/>
          </a:stretch>
        </p:blipFill>
        <p:spPr>
          <a:xfrm>
            <a:off x="3192441" y="2575747"/>
            <a:ext cx="5540368" cy="3981103"/>
          </a:xfrm>
          <a:prstGeom prst="rect">
            <a:avLst/>
          </a:prstGeom>
        </p:spPr>
      </p:pic>
    </p:spTree>
    <p:extLst>
      <p:ext uri="{BB962C8B-B14F-4D97-AF65-F5344CB8AC3E}">
        <p14:creationId xmlns:p14="http://schemas.microsoft.com/office/powerpoint/2010/main" val="41744201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05D45-FAFF-0E93-2E6D-B3E236D91E37}"/>
            </a:ext>
          </a:extLst>
        </p:cNvPr>
        <p:cNvGrpSpPr/>
        <p:nvPr/>
      </p:nvGrpSpPr>
      <p:grpSpPr>
        <a:xfrm>
          <a:off x="0" y="0"/>
          <a:ext cx="0" cy="0"/>
          <a:chOff x="0" y="0"/>
          <a:chExt cx="0" cy="0"/>
        </a:xfrm>
      </p:grpSpPr>
      <p:pic>
        <p:nvPicPr>
          <p:cNvPr id="9" name="İçerik Yer Tutucusu 8">
            <a:extLst>
              <a:ext uri="{FF2B5EF4-FFF2-40B4-BE49-F238E27FC236}">
                <a16:creationId xmlns:a16="http://schemas.microsoft.com/office/drawing/2014/main" id="{89ABAB93-0904-F7CB-F2B2-5F5273B68F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3" name="Resim 2">
            <a:extLst>
              <a:ext uri="{FF2B5EF4-FFF2-40B4-BE49-F238E27FC236}">
                <a16:creationId xmlns:a16="http://schemas.microsoft.com/office/drawing/2014/main" id="{2701AFB2-C815-9124-2D3B-50A410CDDA27}"/>
              </a:ext>
            </a:extLst>
          </p:cNvPr>
          <p:cNvPicPr>
            <a:picLocks noChangeAspect="1"/>
          </p:cNvPicPr>
          <p:nvPr/>
        </p:nvPicPr>
        <p:blipFill>
          <a:blip r:embed="rId3"/>
          <a:stretch>
            <a:fillRect/>
          </a:stretch>
        </p:blipFill>
        <p:spPr>
          <a:xfrm>
            <a:off x="0" y="38644"/>
            <a:ext cx="1430767" cy="856445"/>
          </a:xfrm>
          <a:prstGeom prst="rect">
            <a:avLst/>
          </a:prstGeom>
        </p:spPr>
      </p:pic>
      <p:pic>
        <p:nvPicPr>
          <p:cNvPr id="4" name="Resim 3">
            <a:extLst>
              <a:ext uri="{FF2B5EF4-FFF2-40B4-BE49-F238E27FC236}">
                <a16:creationId xmlns:a16="http://schemas.microsoft.com/office/drawing/2014/main" id="{EC8A44AE-E9AF-5C35-BDB7-AD9D78C20B78}"/>
              </a:ext>
            </a:extLst>
          </p:cNvPr>
          <p:cNvPicPr>
            <a:picLocks noChangeAspect="1"/>
          </p:cNvPicPr>
          <p:nvPr/>
        </p:nvPicPr>
        <p:blipFill>
          <a:blip r:embed="rId4"/>
          <a:stretch>
            <a:fillRect/>
          </a:stretch>
        </p:blipFill>
        <p:spPr>
          <a:xfrm>
            <a:off x="10531736" y="0"/>
            <a:ext cx="1660264" cy="1319114"/>
          </a:xfrm>
          <a:prstGeom prst="rect">
            <a:avLst/>
          </a:prstGeom>
        </p:spPr>
      </p:pic>
      <p:sp>
        <p:nvSpPr>
          <p:cNvPr id="2" name="Metin kutusu 1">
            <a:extLst>
              <a:ext uri="{FF2B5EF4-FFF2-40B4-BE49-F238E27FC236}">
                <a16:creationId xmlns:a16="http://schemas.microsoft.com/office/drawing/2014/main" id="{FFAA61CB-CCE7-7E02-7990-F34C3463B3E0}"/>
              </a:ext>
            </a:extLst>
          </p:cNvPr>
          <p:cNvSpPr txBox="1"/>
          <p:nvPr/>
        </p:nvSpPr>
        <p:spPr>
          <a:xfrm>
            <a:off x="811052" y="829634"/>
            <a:ext cx="10804634" cy="1138773"/>
          </a:xfrm>
          <a:prstGeom prst="rect">
            <a:avLst/>
          </a:prstGeom>
          <a:noFill/>
        </p:spPr>
        <p:txBody>
          <a:bodyPr wrap="square" rtlCol="0">
            <a:spAutoFit/>
          </a:bodyPr>
          <a:lstStyle/>
          <a:p>
            <a:pPr algn="just"/>
            <a:r>
              <a:rPr lang="tr-TR" sz="2400" b="0" i="0" dirty="0">
                <a:solidFill>
                  <a:srgbClr val="000000"/>
                </a:solidFill>
                <a:effectLst/>
              </a:rPr>
              <a:t>Bakanlık web sitesinde </a:t>
            </a:r>
            <a:r>
              <a:rPr lang="tr-TR" sz="2400" dirty="0">
                <a:solidFill>
                  <a:srgbClr val="000000"/>
                </a:solidFill>
              </a:rPr>
              <a:t>Başvuru dokümanları yer almaktadır. </a:t>
            </a:r>
          </a:p>
          <a:p>
            <a:pPr algn="just"/>
            <a:r>
              <a:rPr lang="tr-TR" sz="2400" dirty="0">
                <a:solidFill>
                  <a:srgbClr val="000000"/>
                </a:solidFill>
              </a:rPr>
              <a:t>(</a:t>
            </a:r>
            <a:r>
              <a:rPr lang="tr-TR" sz="2400" dirty="0">
                <a:solidFill>
                  <a:srgbClr val="0000CC"/>
                </a:solidFill>
              </a:rPr>
              <a:t>suverimliligi.gov.tr</a:t>
            </a:r>
            <a:r>
              <a:rPr lang="tr-TR" sz="2400" dirty="0">
                <a:solidFill>
                  <a:srgbClr val="000000"/>
                </a:solidFill>
              </a:rPr>
              <a:t>)</a:t>
            </a:r>
          </a:p>
          <a:p>
            <a:pPr algn="just"/>
            <a:endParaRPr lang="tr-TR" sz="2000" b="0" i="0" dirty="0">
              <a:solidFill>
                <a:srgbClr val="000000"/>
              </a:solidFill>
              <a:effectLst/>
            </a:endParaRPr>
          </a:p>
        </p:txBody>
      </p:sp>
      <p:pic>
        <p:nvPicPr>
          <p:cNvPr id="5" name="Resim 4">
            <a:extLst>
              <a:ext uri="{FF2B5EF4-FFF2-40B4-BE49-F238E27FC236}">
                <a16:creationId xmlns:a16="http://schemas.microsoft.com/office/drawing/2014/main" id="{FB33CB02-C1CF-FA31-9B72-BF10322C765C}"/>
              </a:ext>
            </a:extLst>
          </p:cNvPr>
          <p:cNvPicPr>
            <a:picLocks noChangeAspect="1"/>
          </p:cNvPicPr>
          <p:nvPr/>
        </p:nvPicPr>
        <p:blipFill>
          <a:blip r:embed="rId5"/>
          <a:stretch>
            <a:fillRect/>
          </a:stretch>
        </p:blipFill>
        <p:spPr>
          <a:xfrm>
            <a:off x="946224" y="1679072"/>
            <a:ext cx="10415644" cy="4818969"/>
          </a:xfrm>
          <a:prstGeom prst="rect">
            <a:avLst/>
          </a:prstGeom>
        </p:spPr>
      </p:pic>
    </p:spTree>
    <p:extLst>
      <p:ext uri="{BB962C8B-B14F-4D97-AF65-F5344CB8AC3E}">
        <p14:creationId xmlns:p14="http://schemas.microsoft.com/office/powerpoint/2010/main" val="6831789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DBB90-F095-344D-0C8B-14B0AF3BE270}"/>
            </a:ext>
          </a:extLst>
        </p:cNvPr>
        <p:cNvGrpSpPr/>
        <p:nvPr/>
      </p:nvGrpSpPr>
      <p:grpSpPr>
        <a:xfrm>
          <a:off x="0" y="0"/>
          <a:ext cx="0" cy="0"/>
          <a:chOff x="0" y="0"/>
          <a:chExt cx="0" cy="0"/>
        </a:xfrm>
      </p:grpSpPr>
      <p:pic>
        <p:nvPicPr>
          <p:cNvPr id="9" name="İçerik Yer Tutucusu 8">
            <a:extLst>
              <a:ext uri="{FF2B5EF4-FFF2-40B4-BE49-F238E27FC236}">
                <a16:creationId xmlns:a16="http://schemas.microsoft.com/office/drawing/2014/main" id="{CF818676-00FD-8974-5086-D21098501F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3" name="Resim 2">
            <a:extLst>
              <a:ext uri="{FF2B5EF4-FFF2-40B4-BE49-F238E27FC236}">
                <a16:creationId xmlns:a16="http://schemas.microsoft.com/office/drawing/2014/main" id="{15AA7165-6E49-CDFC-CD32-30E7A62180D0}"/>
              </a:ext>
            </a:extLst>
          </p:cNvPr>
          <p:cNvPicPr>
            <a:picLocks noChangeAspect="1"/>
          </p:cNvPicPr>
          <p:nvPr/>
        </p:nvPicPr>
        <p:blipFill>
          <a:blip r:embed="rId3"/>
          <a:stretch>
            <a:fillRect/>
          </a:stretch>
        </p:blipFill>
        <p:spPr>
          <a:xfrm>
            <a:off x="0" y="38644"/>
            <a:ext cx="1430767" cy="856445"/>
          </a:xfrm>
          <a:prstGeom prst="rect">
            <a:avLst/>
          </a:prstGeom>
        </p:spPr>
      </p:pic>
      <p:pic>
        <p:nvPicPr>
          <p:cNvPr id="4" name="Resim 3">
            <a:extLst>
              <a:ext uri="{FF2B5EF4-FFF2-40B4-BE49-F238E27FC236}">
                <a16:creationId xmlns:a16="http://schemas.microsoft.com/office/drawing/2014/main" id="{7163A9D9-9D76-8A8A-648D-3B680E70DA1E}"/>
              </a:ext>
            </a:extLst>
          </p:cNvPr>
          <p:cNvPicPr>
            <a:picLocks noChangeAspect="1"/>
          </p:cNvPicPr>
          <p:nvPr/>
        </p:nvPicPr>
        <p:blipFill>
          <a:blip r:embed="rId4"/>
          <a:stretch>
            <a:fillRect/>
          </a:stretch>
        </p:blipFill>
        <p:spPr>
          <a:xfrm>
            <a:off x="10531736" y="0"/>
            <a:ext cx="1660264" cy="1319114"/>
          </a:xfrm>
          <a:prstGeom prst="rect">
            <a:avLst/>
          </a:prstGeom>
        </p:spPr>
      </p:pic>
      <p:pic>
        <p:nvPicPr>
          <p:cNvPr id="2" name="Resim 1">
            <a:extLst>
              <a:ext uri="{FF2B5EF4-FFF2-40B4-BE49-F238E27FC236}">
                <a16:creationId xmlns:a16="http://schemas.microsoft.com/office/drawing/2014/main" id="{CF54E188-2B43-E2C7-9621-A65BE9214BF6}"/>
              </a:ext>
            </a:extLst>
          </p:cNvPr>
          <p:cNvPicPr>
            <a:picLocks noChangeAspect="1"/>
          </p:cNvPicPr>
          <p:nvPr/>
        </p:nvPicPr>
        <p:blipFill>
          <a:blip r:embed="rId5"/>
          <a:stretch>
            <a:fillRect/>
          </a:stretch>
        </p:blipFill>
        <p:spPr>
          <a:xfrm>
            <a:off x="618613" y="2043616"/>
            <a:ext cx="11255715" cy="4252328"/>
          </a:xfrm>
          <a:prstGeom prst="rect">
            <a:avLst/>
          </a:prstGeom>
        </p:spPr>
      </p:pic>
      <p:sp>
        <p:nvSpPr>
          <p:cNvPr id="5" name="Metin kutusu 4">
            <a:extLst>
              <a:ext uri="{FF2B5EF4-FFF2-40B4-BE49-F238E27FC236}">
                <a16:creationId xmlns:a16="http://schemas.microsoft.com/office/drawing/2014/main" id="{327E7E13-9BD2-BECA-4043-A74E8B243D30}"/>
              </a:ext>
            </a:extLst>
          </p:cNvPr>
          <p:cNvSpPr txBox="1"/>
          <p:nvPr/>
        </p:nvSpPr>
        <p:spPr>
          <a:xfrm>
            <a:off x="618613" y="1049830"/>
            <a:ext cx="10804634" cy="707886"/>
          </a:xfrm>
          <a:prstGeom prst="rect">
            <a:avLst/>
          </a:prstGeom>
          <a:noFill/>
        </p:spPr>
        <p:txBody>
          <a:bodyPr wrap="square" rtlCol="0">
            <a:spAutoFit/>
          </a:bodyPr>
          <a:lstStyle/>
          <a:p>
            <a:pPr algn="just"/>
            <a:r>
              <a:rPr lang="tr-TR" sz="2000" b="0" i="0" dirty="0">
                <a:solidFill>
                  <a:srgbClr val="000000"/>
                </a:solidFill>
                <a:effectLst/>
              </a:rPr>
              <a:t>Bakanlık web sitesinde ilgili rehber dokümanlar </a:t>
            </a:r>
            <a:r>
              <a:rPr lang="tr-TR" sz="2000" dirty="0">
                <a:solidFill>
                  <a:srgbClr val="000000"/>
                </a:solidFill>
              </a:rPr>
              <a:t>yer almaktadır. </a:t>
            </a:r>
          </a:p>
          <a:p>
            <a:pPr algn="just"/>
            <a:r>
              <a:rPr lang="tr-TR" sz="2000" dirty="0">
                <a:solidFill>
                  <a:srgbClr val="000000"/>
                </a:solidFill>
              </a:rPr>
              <a:t>(https://www.suverimliligi.gov.tr/home/yayinlar#endustriyel-su-verimliliği)</a:t>
            </a:r>
            <a:endParaRPr lang="tr-TR" sz="2000" b="0" i="0" dirty="0">
              <a:solidFill>
                <a:srgbClr val="000000"/>
              </a:solidFill>
              <a:effectLst/>
            </a:endParaRPr>
          </a:p>
        </p:txBody>
      </p:sp>
    </p:spTree>
    <p:extLst>
      <p:ext uri="{BB962C8B-B14F-4D97-AF65-F5344CB8AC3E}">
        <p14:creationId xmlns:p14="http://schemas.microsoft.com/office/powerpoint/2010/main" val="5145924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3E4C9-B7A3-04DC-FFD6-34B20353B4D0}"/>
            </a:ext>
          </a:extLst>
        </p:cNvPr>
        <p:cNvGrpSpPr/>
        <p:nvPr/>
      </p:nvGrpSpPr>
      <p:grpSpPr>
        <a:xfrm>
          <a:off x="0" y="0"/>
          <a:ext cx="0" cy="0"/>
          <a:chOff x="0" y="0"/>
          <a:chExt cx="0" cy="0"/>
        </a:xfrm>
      </p:grpSpPr>
      <p:pic>
        <p:nvPicPr>
          <p:cNvPr id="9" name="İçerik Yer Tutucusu 8">
            <a:extLst>
              <a:ext uri="{FF2B5EF4-FFF2-40B4-BE49-F238E27FC236}">
                <a16:creationId xmlns:a16="http://schemas.microsoft.com/office/drawing/2014/main" id="{B9B1A08E-2877-4902-B534-B2405FB067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3" name="Resim 2">
            <a:extLst>
              <a:ext uri="{FF2B5EF4-FFF2-40B4-BE49-F238E27FC236}">
                <a16:creationId xmlns:a16="http://schemas.microsoft.com/office/drawing/2014/main" id="{56BEF8D1-BC8D-5EDF-68DC-CFDB195C90B2}"/>
              </a:ext>
            </a:extLst>
          </p:cNvPr>
          <p:cNvPicPr>
            <a:picLocks noChangeAspect="1"/>
          </p:cNvPicPr>
          <p:nvPr/>
        </p:nvPicPr>
        <p:blipFill>
          <a:blip r:embed="rId3"/>
          <a:stretch>
            <a:fillRect/>
          </a:stretch>
        </p:blipFill>
        <p:spPr>
          <a:xfrm>
            <a:off x="0" y="38644"/>
            <a:ext cx="1430767" cy="856445"/>
          </a:xfrm>
          <a:prstGeom prst="rect">
            <a:avLst/>
          </a:prstGeom>
        </p:spPr>
      </p:pic>
      <p:pic>
        <p:nvPicPr>
          <p:cNvPr id="4" name="Resim 3">
            <a:extLst>
              <a:ext uri="{FF2B5EF4-FFF2-40B4-BE49-F238E27FC236}">
                <a16:creationId xmlns:a16="http://schemas.microsoft.com/office/drawing/2014/main" id="{CF879F5E-FFF8-900A-5E7E-035D59707467}"/>
              </a:ext>
            </a:extLst>
          </p:cNvPr>
          <p:cNvPicPr>
            <a:picLocks noChangeAspect="1"/>
          </p:cNvPicPr>
          <p:nvPr/>
        </p:nvPicPr>
        <p:blipFill>
          <a:blip r:embed="rId4"/>
          <a:stretch>
            <a:fillRect/>
          </a:stretch>
        </p:blipFill>
        <p:spPr>
          <a:xfrm>
            <a:off x="10531736" y="0"/>
            <a:ext cx="1660264" cy="1319114"/>
          </a:xfrm>
          <a:prstGeom prst="rect">
            <a:avLst/>
          </a:prstGeom>
        </p:spPr>
      </p:pic>
      <p:sp>
        <p:nvSpPr>
          <p:cNvPr id="2" name="Metin kutusu 1">
            <a:extLst>
              <a:ext uri="{FF2B5EF4-FFF2-40B4-BE49-F238E27FC236}">
                <a16:creationId xmlns:a16="http://schemas.microsoft.com/office/drawing/2014/main" id="{6B066B21-F938-229E-823F-B750248CD0F6}"/>
              </a:ext>
            </a:extLst>
          </p:cNvPr>
          <p:cNvSpPr txBox="1"/>
          <p:nvPr/>
        </p:nvSpPr>
        <p:spPr>
          <a:xfrm>
            <a:off x="747448" y="2493945"/>
            <a:ext cx="10804634" cy="707886"/>
          </a:xfrm>
          <a:prstGeom prst="rect">
            <a:avLst/>
          </a:prstGeom>
          <a:noFill/>
        </p:spPr>
        <p:txBody>
          <a:bodyPr wrap="square" rtlCol="0">
            <a:spAutoFit/>
          </a:bodyPr>
          <a:lstStyle/>
          <a:p>
            <a:pPr marL="342900" indent="-342900">
              <a:buFont typeface="Arial" panose="020B0604020202020204" pitchFamily="34" charset="0"/>
              <a:buChar char="•"/>
            </a:pPr>
            <a:r>
              <a:rPr lang="tr-TR" sz="2000" b="0" i="0" dirty="0">
                <a:solidFill>
                  <a:srgbClr val="000000"/>
                </a:solidFill>
                <a:effectLst/>
              </a:rPr>
              <a:t>Mevcut en iyi teknikler ve </a:t>
            </a:r>
            <a:r>
              <a:rPr lang="tr-TR" sz="2000" dirty="0">
                <a:solidFill>
                  <a:srgbClr val="000000"/>
                </a:solidFill>
              </a:rPr>
              <a:t>BREF Dokümanları ( BREF dokümanlarını  </a:t>
            </a:r>
            <a:r>
              <a:rPr lang="tr-TR" sz="2000" dirty="0">
                <a:solidFill>
                  <a:srgbClr val="000000"/>
                </a:solidFill>
                <a:hlinkClick r:id="rId5"/>
              </a:rPr>
              <a:t>https://bureau-industrial-transformation.jrc.ec.europa.eu/reference</a:t>
            </a:r>
            <a:r>
              <a:rPr lang="tr-TR" sz="2000" dirty="0">
                <a:solidFill>
                  <a:srgbClr val="000000"/>
                </a:solidFill>
              </a:rPr>
              <a:t> web sitesinden indirebilirsiniz.) </a:t>
            </a:r>
            <a:endParaRPr lang="tr-TR" sz="2000" b="0" i="0" dirty="0">
              <a:solidFill>
                <a:srgbClr val="000000"/>
              </a:solidFill>
              <a:effectLst/>
            </a:endParaRPr>
          </a:p>
        </p:txBody>
      </p:sp>
      <p:sp>
        <p:nvSpPr>
          <p:cNvPr id="5" name="Metin kutusu 4">
            <a:extLst>
              <a:ext uri="{FF2B5EF4-FFF2-40B4-BE49-F238E27FC236}">
                <a16:creationId xmlns:a16="http://schemas.microsoft.com/office/drawing/2014/main" id="{06BDB63D-89B8-8D60-0458-CCC54E3854D7}"/>
              </a:ext>
            </a:extLst>
          </p:cNvPr>
          <p:cNvSpPr txBox="1"/>
          <p:nvPr/>
        </p:nvSpPr>
        <p:spPr>
          <a:xfrm>
            <a:off x="1106263" y="3617835"/>
            <a:ext cx="9979474" cy="1938992"/>
          </a:xfrm>
          <a:prstGeom prst="rect">
            <a:avLst/>
          </a:prstGeom>
          <a:noFill/>
        </p:spPr>
        <p:txBody>
          <a:bodyPr wrap="square" rtlCol="0">
            <a:spAutoFit/>
          </a:bodyPr>
          <a:lstStyle/>
          <a:p>
            <a:r>
              <a:rPr lang="tr-TR" sz="2000" dirty="0"/>
              <a:t>Sanayi tesislerinde su kullanım verimliliğinin belirlenmesine yönelik olarak, sistematik bir değerlendirme ve uygulama programı çerçevesinde kapsamlı bir çalışma yapılmalıdır. Bu bağlamda, sanayi tesisleri ilk olarak mevcut durumlarını su kullanımı açısından değerlendirmeli ve ardından su tüketimini azaltmak için uygulanabilecek </a:t>
            </a:r>
            <a:r>
              <a:rPr lang="tr-TR" sz="2000" dirty="0" err="1"/>
              <a:t>MET'ler</a:t>
            </a:r>
            <a:r>
              <a:rPr lang="tr-TR" sz="2000" dirty="0"/>
              <a:t> ve tasarruf sağlanacak potansiyel su miktarı belirlenmeli ve bunun uygulanmasına dair ekonomik analiz gerçekleştirilmelidir.</a:t>
            </a:r>
          </a:p>
        </p:txBody>
      </p:sp>
      <p:sp>
        <p:nvSpPr>
          <p:cNvPr id="6" name="Metin kutusu 5">
            <a:extLst>
              <a:ext uri="{FF2B5EF4-FFF2-40B4-BE49-F238E27FC236}">
                <a16:creationId xmlns:a16="http://schemas.microsoft.com/office/drawing/2014/main" id="{9C36F835-C6A4-50EE-BB38-FF4566868BAC}"/>
              </a:ext>
            </a:extLst>
          </p:cNvPr>
          <p:cNvSpPr txBox="1"/>
          <p:nvPr/>
        </p:nvSpPr>
        <p:spPr>
          <a:xfrm>
            <a:off x="743125" y="1547541"/>
            <a:ext cx="10804634" cy="400110"/>
          </a:xfrm>
          <a:prstGeom prst="rect">
            <a:avLst/>
          </a:prstGeom>
          <a:noFill/>
        </p:spPr>
        <p:txBody>
          <a:bodyPr wrap="square" rtlCol="0">
            <a:spAutoFit/>
          </a:bodyPr>
          <a:lstStyle/>
          <a:p>
            <a:pPr algn="just"/>
            <a:r>
              <a:rPr lang="tr-TR" sz="2000" b="0" i="0" dirty="0">
                <a:solidFill>
                  <a:srgbClr val="000000"/>
                </a:solidFill>
                <a:effectLst/>
              </a:rPr>
              <a:t>Sanayi Sektörü Su Verimliliği Rehber Dokümanı</a:t>
            </a:r>
          </a:p>
        </p:txBody>
      </p:sp>
    </p:spTree>
    <p:extLst>
      <p:ext uri="{BB962C8B-B14F-4D97-AF65-F5344CB8AC3E}">
        <p14:creationId xmlns:p14="http://schemas.microsoft.com/office/powerpoint/2010/main" val="38225609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2860D-DE19-1037-F938-E59E9818E012}"/>
            </a:ext>
          </a:extLst>
        </p:cNvPr>
        <p:cNvGrpSpPr/>
        <p:nvPr/>
      </p:nvGrpSpPr>
      <p:grpSpPr>
        <a:xfrm>
          <a:off x="0" y="0"/>
          <a:ext cx="0" cy="0"/>
          <a:chOff x="0" y="0"/>
          <a:chExt cx="0" cy="0"/>
        </a:xfrm>
      </p:grpSpPr>
      <p:pic>
        <p:nvPicPr>
          <p:cNvPr id="9" name="İçerik Yer Tutucusu 8">
            <a:extLst>
              <a:ext uri="{FF2B5EF4-FFF2-40B4-BE49-F238E27FC236}">
                <a16:creationId xmlns:a16="http://schemas.microsoft.com/office/drawing/2014/main" id="{81112796-3374-2F79-4223-68653C048F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3" name="Resim 2">
            <a:extLst>
              <a:ext uri="{FF2B5EF4-FFF2-40B4-BE49-F238E27FC236}">
                <a16:creationId xmlns:a16="http://schemas.microsoft.com/office/drawing/2014/main" id="{9AE4AD4A-9B50-3311-DBD8-C7691F76F885}"/>
              </a:ext>
            </a:extLst>
          </p:cNvPr>
          <p:cNvPicPr>
            <a:picLocks noChangeAspect="1"/>
          </p:cNvPicPr>
          <p:nvPr/>
        </p:nvPicPr>
        <p:blipFill>
          <a:blip r:embed="rId3"/>
          <a:stretch>
            <a:fillRect/>
          </a:stretch>
        </p:blipFill>
        <p:spPr>
          <a:xfrm>
            <a:off x="0" y="38644"/>
            <a:ext cx="1430767" cy="856445"/>
          </a:xfrm>
          <a:prstGeom prst="rect">
            <a:avLst/>
          </a:prstGeom>
        </p:spPr>
      </p:pic>
      <p:pic>
        <p:nvPicPr>
          <p:cNvPr id="4" name="Resim 3">
            <a:extLst>
              <a:ext uri="{FF2B5EF4-FFF2-40B4-BE49-F238E27FC236}">
                <a16:creationId xmlns:a16="http://schemas.microsoft.com/office/drawing/2014/main" id="{F0FBD0D5-41EA-042F-2789-158A58924806}"/>
              </a:ext>
            </a:extLst>
          </p:cNvPr>
          <p:cNvPicPr>
            <a:picLocks noChangeAspect="1"/>
          </p:cNvPicPr>
          <p:nvPr/>
        </p:nvPicPr>
        <p:blipFill>
          <a:blip r:embed="rId4"/>
          <a:stretch>
            <a:fillRect/>
          </a:stretch>
        </p:blipFill>
        <p:spPr>
          <a:xfrm>
            <a:off x="10531736" y="0"/>
            <a:ext cx="1660264" cy="1319114"/>
          </a:xfrm>
          <a:prstGeom prst="rect">
            <a:avLst/>
          </a:prstGeom>
        </p:spPr>
      </p:pic>
      <p:sp>
        <p:nvSpPr>
          <p:cNvPr id="6" name="Metin kutusu 5">
            <a:extLst>
              <a:ext uri="{FF2B5EF4-FFF2-40B4-BE49-F238E27FC236}">
                <a16:creationId xmlns:a16="http://schemas.microsoft.com/office/drawing/2014/main" id="{2EB17E21-7EDB-F285-4CE2-CB4674F17522}"/>
              </a:ext>
            </a:extLst>
          </p:cNvPr>
          <p:cNvSpPr txBox="1"/>
          <p:nvPr/>
        </p:nvSpPr>
        <p:spPr>
          <a:xfrm>
            <a:off x="460890" y="2054108"/>
            <a:ext cx="10804634" cy="400110"/>
          </a:xfrm>
          <a:prstGeom prst="rect">
            <a:avLst/>
          </a:prstGeom>
          <a:noFill/>
        </p:spPr>
        <p:txBody>
          <a:bodyPr wrap="square" rtlCol="0">
            <a:spAutoFit/>
          </a:bodyPr>
          <a:lstStyle/>
          <a:p>
            <a:r>
              <a:rPr lang="tr-TR" sz="2000" b="1" i="0" dirty="0">
                <a:solidFill>
                  <a:srgbClr val="000000"/>
                </a:solidFill>
                <a:effectLst/>
              </a:rPr>
              <a:t>Su Verimliliğinin Değerlendirilmesi İçin İzlenmesi Gereken Adımlar</a:t>
            </a:r>
          </a:p>
        </p:txBody>
      </p:sp>
      <p:sp>
        <p:nvSpPr>
          <p:cNvPr id="7" name="Metin kutusu 6">
            <a:extLst>
              <a:ext uri="{FF2B5EF4-FFF2-40B4-BE49-F238E27FC236}">
                <a16:creationId xmlns:a16="http://schemas.microsoft.com/office/drawing/2014/main" id="{25DC1889-C990-90C6-265F-FCF94860F4A9}"/>
              </a:ext>
            </a:extLst>
          </p:cNvPr>
          <p:cNvSpPr txBox="1"/>
          <p:nvPr/>
        </p:nvSpPr>
        <p:spPr>
          <a:xfrm>
            <a:off x="819705" y="3177998"/>
            <a:ext cx="9979474" cy="3170099"/>
          </a:xfrm>
          <a:prstGeom prst="rect">
            <a:avLst/>
          </a:prstGeom>
          <a:noFill/>
        </p:spPr>
        <p:txBody>
          <a:bodyPr wrap="square" rtlCol="0">
            <a:spAutoFit/>
          </a:bodyPr>
          <a:lstStyle/>
          <a:p>
            <a:pPr marL="342900" indent="-342900">
              <a:buFont typeface="Arial" panose="020B0604020202020204" pitchFamily="34" charset="0"/>
              <a:buChar char="•"/>
            </a:pPr>
            <a:r>
              <a:rPr lang="tr-TR" sz="2000" dirty="0"/>
              <a:t>Toplanması Gereken Verilerin Hazırlanması. </a:t>
            </a:r>
          </a:p>
          <a:p>
            <a:pPr marL="342900" indent="-342900">
              <a:buFont typeface="Arial" panose="020B0604020202020204" pitchFamily="34" charset="0"/>
              <a:buChar char="•"/>
            </a:pPr>
            <a:r>
              <a:rPr lang="tr-TR" sz="2000" dirty="0"/>
              <a:t>Veri toplamada kullanılacak anket formlarının hazırlanması. </a:t>
            </a:r>
          </a:p>
          <a:p>
            <a:pPr marL="342900" indent="-342900">
              <a:buFont typeface="Arial" panose="020B0604020202020204" pitchFamily="34" charset="0"/>
              <a:buChar char="•"/>
            </a:pPr>
            <a:r>
              <a:rPr lang="tr-TR" sz="2000" dirty="0"/>
              <a:t>İncelenecek tesisle ilgili Sektörel BREF </a:t>
            </a:r>
            <a:r>
              <a:rPr lang="tr-TR" sz="2000" dirty="0" err="1"/>
              <a:t>Dökümanlarının</a:t>
            </a:r>
            <a:r>
              <a:rPr lang="tr-TR" sz="2000" dirty="0"/>
              <a:t> analiz edilmesi.</a:t>
            </a:r>
          </a:p>
          <a:p>
            <a:pPr marL="342900" indent="-342900">
              <a:buFont typeface="Arial" panose="020B0604020202020204" pitchFamily="34" charset="0"/>
              <a:buChar char="•"/>
            </a:pPr>
            <a:r>
              <a:rPr lang="tr-TR" sz="2000" dirty="0"/>
              <a:t>Saha Ziyaretlerinin Gerçekleştirilmesi: tesislere yapılacak ziyaretler ve veri toplama.</a:t>
            </a:r>
          </a:p>
          <a:p>
            <a:pPr marL="342900" indent="-342900">
              <a:buFont typeface="Arial" panose="020B0604020202020204" pitchFamily="34" charset="0"/>
              <a:buChar char="•"/>
            </a:pPr>
            <a:r>
              <a:rPr lang="tr-TR" sz="2000" dirty="0"/>
              <a:t>Toplanan bilgilere göre su verimliliği ve su dengesi hesaplamaları.</a:t>
            </a:r>
          </a:p>
          <a:p>
            <a:pPr marL="342900" indent="-342900">
              <a:buFont typeface="Arial" panose="020B0604020202020204" pitchFamily="34" charset="0"/>
              <a:buChar char="•"/>
            </a:pPr>
            <a:r>
              <a:rPr lang="tr-TR" sz="2000" dirty="0"/>
              <a:t>Tesisin Spesifik Değerlerinin Sektörel BREF Dokümanlarında Yer Alan Benzer Tesis Verileriyle Karşılaştırılması ve Potansiyel Tasarrufların/Azalmaların Belirlenmesi</a:t>
            </a:r>
          </a:p>
          <a:p>
            <a:pPr marL="342900" indent="-342900">
              <a:buFont typeface="Arial" panose="020B0604020202020204" pitchFamily="34" charset="0"/>
              <a:buChar char="•"/>
            </a:pPr>
            <a:r>
              <a:rPr lang="tr-TR" sz="2000" dirty="0"/>
              <a:t>Uygulanacak nihai MET listesinin belirlenmesi.</a:t>
            </a:r>
          </a:p>
          <a:p>
            <a:pPr marL="342900" indent="-342900">
              <a:buFont typeface="Arial" panose="020B0604020202020204" pitchFamily="34" charset="0"/>
              <a:buChar char="•"/>
            </a:pPr>
            <a:r>
              <a:rPr lang="tr-TR" sz="2000" dirty="0"/>
              <a:t>Nihai MET Listesinin Uygulanmasıyla Sağlanacak Tasarrufların/Faydaların Değerlendirilmesi Ekonomik/Finansal Değerlendirmeler ve Uygulama</a:t>
            </a:r>
          </a:p>
        </p:txBody>
      </p:sp>
      <p:sp>
        <p:nvSpPr>
          <p:cNvPr id="8" name="Metin kutusu 7">
            <a:extLst>
              <a:ext uri="{FF2B5EF4-FFF2-40B4-BE49-F238E27FC236}">
                <a16:creationId xmlns:a16="http://schemas.microsoft.com/office/drawing/2014/main" id="{1D7E9E2A-1B71-72C6-946C-96EE7AF309B5}"/>
              </a:ext>
            </a:extLst>
          </p:cNvPr>
          <p:cNvSpPr txBox="1"/>
          <p:nvPr/>
        </p:nvSpPr>
        <p:spPr>
          <a:xfrm>
            <a:off x="456567" y="1107704"/>
            <a:ext cx="10804634" cy="400110"/>
          </a:xfrm>
          <a:prstGeom prst="rect">
            <a:avLst/>
          </a:prstGeom>
          <a:noFill/>
        </p:spPr>
        <p:txBody>
          <a:bodyPr wrap="square" rtlCol="0">
            <a:spAutoFit/>
          </a:bodyPr>
          <a:lstStyle/>
          <a:p>
            <a:pPr algn="just"/>
            <a:r>
              <a:rPr lang="tr-TR" sz="2000" b="0" i="0" dirty="0">
                <a:solidFill>
                  <a:srgbClr val="FF0000"/>
                </a:solidFill>
                <a:effectLst/>
              </a:rPr>
              <a:t>Sanayi Sektörü Su Verimliliği Rehber Dokümanı</a:t>
            </a:r>
          </a:p>
        </p:txBody>
      </p:sp>
    </p:spTree>
    <p:extLst>
      <p:ext uri="{BB962C8B-B14F-4D97-AF65-F5344CB8AC3E}">
        <p14:creationId xmlns:p14="http://schemas.microsoft.com/office/powerpoint/2010/main" val="391425095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C525A-3092-021C-D4A5-CAA700C4E855}"/>
            </a:ext>
          </a:extLst>
        </p:cNvPr>
        <p:cNvGrpSpPr/>
        <p:nvPr/>
      </p:nvGrpSpPr>
      <p:grpSpPr>
        <a:xfrm>
          <a:off x="0" y="0"/>
          <a:ext cx="0" cy="0"/>
          <a:chOff x="0" y="0"/>
          <a:chExt cx="0" cy="0"/>
        </a:xfrm>
      </p:grpSpPr>
      <p:pic>
        <p:nvPicPr>
          <p:cNvPr id="9" name="İçerik Yer Tutucusu 8">
            <a:extLst>
              <a:ext uri="{FF2B5EF4-FFF2-40B4-BE49-F238E27FC236}">
                <a16:creationId xmlns:a16="http://schemas.microsoft.com/office/drawing/2014/main" id="{7967BF5D-E34E-76E2-D84C-3CEF17E563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3" name="Resim 2">
            <a:extLst>
              <a:ext uri="{FF2B5EF4-FFF2-40B4-BE49-F238E27FC236}">
                <a16:creationId xmlns:a16="http://schemas.microsoft.com/office/drawing/2014/main" id="{FA59F098-4388-FE1C-2CB6-2C96F9D21026}"/>
              </a:ext>
            </a:extLst>
          </p:cNvPr>
          <p:cNvPicPr>
            <a:picLocks noChangeAspect="1"/>
          </p:cNvPicPr>
          <p:nvPr/>
        </p:nvPicPr>
        <p:blipFill>
          <a:blip r:embed="rId3"/>
          <a:stretch>
            <a:fillRect/>
          </a:stretch>
        </p:blipFill>
        <p:spPr>
          <a:xfrm>
            <a:off x="0" y="38644"/>
            <a:ext cx="1430767" cy="856445"/>
          </a:xfrm>
          <a:prstGeom prst="rect">
            <a:avLst/>
          </a:prstGeom>
        </p:spPr>
      </p:pic>
      <p:pic>
        <p:nvPicPr>
          <p:cNvPr id="4" name="Resim 3">
            <a:extLst>
              <a:ext uri="{FF2B5EF4-FFF2-40B4-BE49-F238E27FC236}">
                <a16:creationId xmlns:a16="http://schemas.microsoft.com/office/drawing/2014/main" id="{7735163A-DADF-FFCD-62D7-4B487D99F8CF}"/>
              </a:ext>
            </a:extLst>
          </p:cNvPr>
          <p:cNvPicPr>
            <a:picLocks noChangeAspect="1"/>
          </p:cNvPicPr>
          <p:nvPr/>
        </p:nvPicPr>
        <p:blipFill>
          <a:blip r:embed="rId4"/>
          <a:stretch>
            <a:fillRect/>
          </a:stretch>
        </p:blipFill>
        <p:spPr>
          <a:xfrm>
            <a:off x="10531736" y="0"/>
            <a:ext cx="1660264" cy="1319114"/>
          </a:xfrm>
          <a:prstGeom prst="rect">
            <a:avLst/>
          </a:prstGeom>
        </p:spPr>
      </p:pic>
      <p:sp>
        <p:nvSpPr>
          <p:cNvPr id="2" name="Metin kutusu 1">
            <a:extLst>
              <a:ext uri="{FF2B5EF4-FFF2-40B4-BE49-F238E27FC236}">
                <a16:creationId xmlns:a16="http://schemas.microsoft.com/office/drawing/2014/main" id="{617A92F8-7A7D-E770-C576-7C3AA0CC06CC}"/>
              </a:ext>
            </a:extLst>
          </p:cNvPr>
          <p:cNvSpPr txBox="1"/>
          <p:nvPr/>
        </p:nvSpPr>
        <p:spPr>
          <a:xfrm>
            <a:off x="975028" y="1286175"/>
            <a:ext cx="10705211" cy="400110"/>
          </a:xfrm>
          <a:prstGeom prst="rect">
            <a:avLst/>
          </a:prstGeom>
          <a:noFill/>
        </p:spPr>
        <p:txBody>
          <a:bodyPr wrap="square" rtlCol="0">
            <a:spAutoFit/>
          </a:bodyPr>
          <a:lstStyle/>
          <a:p>
            <a:r>
              <a:rPr lang="tr-TR" sz="2000" b="1" dirty="0">
                <a:solidFill>
                  <a:srgbClr val="000000"/>
                </a:solidFill>
              </a:rPr>
              <a:t>Tesiste Mevcut Durum Değerlendirmesi</a:t>
            </a:r>
            <a:endParaRPr lang="tr-TR" sz="2000" b="1" i="0" dirty="0">
              <a:solidFill>
                <a:srgbClr val="000000"/>
              </a:solidFill>
              <a:effectLst/>
            </a:endParaRPr>
          </a:p>
        </p:txBody>
      </p:sp>
      <p:sp>
        <p:nvSpPr>
          <p:cNvPr id="5" name="Metin kutusu 4">
            <a:extLst>
              <a:ext uri="{FF2B5EF4-FFF2-40B4-BE49-F238E27FC236}">
                <a16:creationId xmlns:a16="http://schemas.microsoft.com/office/drawing/2014/main" id="{DF5933E8-2AFB-E61B-3A60-A299B36D680C}"/>
              </a:ext>
            </a:extLst>
          </p:cNvPr>
          <p:cNvSpPr txBox="1"/>
          <p:nvPr/>
        </p:nvSpPr>
        <p:spPr>
          <a:xfrm>
            <a:off x="1134319" y="1702959"/>
            <a:ext cx="10828184" cy="4708981"/>
          </a:xfrm>
          <a:prstGeom prst="rect">
            <a:avLst/>
          </a:prstGeom>
          <a:noFill/>
        </p:spPr>
        <p:txBody>
          <a:bodyPr wrap="square" rtlCol="0">
            <a:spAutoFit/>
          </a:bodyPr>
          <a:lstStyle/>
          <a:p>
            <a:r>
              <a:rPr lang="tr-TR" sz="2000" dirty="0"/>
              <a:t>Mevcut durum analizi çalışmaları kapsamında;</a:t>
            </a:r>
          </a:p>
          <a:p>
            <a:endParaRPr lang="tr-TR" sz="2000" dirty="0"/>
          </a:p>
          <a:p>
            <a:pPr marL="342900" indent="-342900">
              <a:buFont typeface="Arial" panose="020B0604020202020204" pitchFamily="34" charset="0"/>
              <a:buChar char="•"/>
            </a:pPr>
            <a:r>
              <a:rPr lang="tr-TR" sz="2000" dirty="0"/>
              <a:t>Su kullanım ve atıksu oluşum noktaları belirlenmeli,</a:t>
            </a:r>
          </a:p>
          <a:p>
            <a:pPr marL="342900" indent="-342900">
              <a:buFont typeface="Arial" panose="020B0604020202020204" pitchFamily="34" charset="0"/>
              <a:buChar char="•"/>
            </a:pPr>
            <a:r>
              <a:rPr lang="tr-TR" sz="2000" dirty="0"/>
              <a:t>Spesifik su tüketimleri (birim ürün kütlesi/hacmi/adeti vb. başına su tüketimi (örneğin L/kg ürün)),</a:t>
            </a:r>
          </a:p>
          <a:p>
            <a:pPr marL="342900" indent="-342900">
              <a:buFont typeface="Arial" panose="020B0604020202020204" pitchFamily="34" charset="0"/>
              <a:buChar char="•"/>
            </a:pPr>
            <a:r>
              <a:rPr lang="tr-TR" sz="2000" dirty="0"/>
              <a:t>Spesifik atıksu miktarları (birim ürün kütlesi/hacmi/adeti vb. başına atıksu oluşumu (örneğin L/kg ürün)) ve spesifik kirlilik yükleri ((birim ürün kütlesi/hacmi/adeti vb. başına kirletici yükü (örneğin </a:t>
            </a:r>
            <a:r>
              <a:rPr lang="tr-TR" sz="2000" dirty="0" err="1"/>
              <a:t>gr</a:t>
            </a:r>
            <a:r>
              <a:rPr lang="tr-TR" sz="2000" dirty="0"/>
              <a:t>/kg ürün)) hesaplanmalı, </a:t>
            </a:r>
          </a:p>
          <a:p>
            <a:pPr marL="342900" indent="-342900">
              <a:buFont typeface="Arial" panose="020B0604020202020204" pitchFamily="34" charset="0"/>
              <a:buChar char="•"/>
            </a:pPr>
            <a:r>
              <a:rPr lang="tr-TR" sz="2000" dirty="0"/>
              <a:t>Referans değerler (benzer tesis verileri gibi) ile mevcut su kullanımı performanslarının karşılaştırılması,</a:t>
            </a:r>
          </a:p>
          <a:p>
            <a:pPr marL="342900" indent="-342900">
              <a:buFont typeface="Arial" panose="020B0604020202020204" pitchFamily="34" charset="0"/>
              <a:buChar char="•"/>
            </a:pPr>
            <a:r>
              <a:rPr lang="tr-TR" sz="2000" dirty="0"/>
              <a:t>Su tasarrufu potansiyellerinin belirlenmesi, yüksek su kullanımına neden olan verimsizlikler teşhis edilmeli,</a:t>
            </a:r>
          </a:p>
          <a:p>
            <a:pPr marL="342900" indent="-342900">
              <a:buFont typeface="Arial" panose="020B0604020202020204" pitchFamily="34" charset="0"/>
              <a:buChar char="•"/>
            </a:pPr>
            <a:r>
              <a:rPr lang="tr-TR" sz="2000" dirty="0"/>
              <a:t>Su verimliliği uygulamalarına ihtiyaç duyulan noktalar belirlenmeli ve uygun su verimliliği tedbirleri (</a:t>
            </a:r>
            <a:r>
              <a:rPr lang="tr-TR" sz="2000" dirty="0" err="1"/>
              <a:t>MET’ler</a:t>
            </a:r>
            <a:r>
              <a:rPr lang="tr-TR" sz="2000" dirty="0"/>
              <a:t>) belirlenmelidir. </a:t>
            </a:r>
          </a:p>
          <a:p>
            <a:pPr marL="342900" indent="-342900">
              <a:buFont typeface="Arial" panose="020B0604020202020204" pitchFamily="34" charset="0"/>
              <a:buChar char="•"/>
            </a:pPr>
            <a:r>
              <a:rPr lang="tr-TR" sz="2000" dirty="0"/>
              <a:t>Ayrıca belirlenen su verimliliği teknikleri ile sağlanacak tasarruflar/azaltımlar ve maliyetler arasında bir fayda-maliyet analizi yapılmalıdır.</a:t>
            </a:r>
          </a:p>
        </p:txBody>
      </p:sp>
      <p:sp>
        <p:nvSpPr>
          <p:cNvPr id="6" name="Metin kutusu 5">
            <a:extLst>
              <a:ext uri="{FF2B5EF4-FFF2-40B4-BE49-F238E27FC236}">
                <a16:creationId xmlns:a16="http://schemas.microsoft.com/office/drawing/2014/main" id="{9FF7C779-2844-DC9A-84F5-8512BDCB304A}"/>
              </a:ext>
            </a:extLst>
          </p:cNvPr>
          <p:cNvSpPr txBox="1"/>
          <p:nvPr/>
        </p:nvSpPr>
        <p:spPr>
          <a:xfrm>
            <a:off x="975027" y="856789"/>
            <a:ext cx="10705211" cy="400110"/>
          </a:xfrm>
          <a:prstGeom prst="rect">
            <a:avLst/>
          </a:prstGeom>
          <a:noFill/>
        </p:spPr>
        <p:txBody>
          <a:bodyPr wrap="square" rtlCol="0">
            <a:spAutoFit/>
          </a:bodyPr>
          <a:lstStyle/>
          <a:p>
            <a:pPr algn="just"/>
            <a:r>
              <a:rPr lang="tr-TR" sz="2000" b="0" i="0" dirty="0">
                <a:solidFill>
                  <a:srgbClr val="FF0000"/>
                </a:solidFill>
                <a:effectLst/>
              </a:rPr>
              <a:t>Sanayi Sektörü Su Verimliliği Rehber Dokümanı</a:t>
            </a:r>
          </a:p>
        </p:txBody>
      </p:sp>
    </p:spTree>
    <p:extLst>
      <p:ext uri="{BB962C8B-B14F-4D97-AF65-F5344CB8AC3E}">
        <p14:creationId xmlns:p14="http://schemas.microsoft.com/office/powerpoint/2010/main" val="37560852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3298F-580A-E6D9-1F00-13EC8991A2F5}"/>
            </a:ext>
          </a:extLst>
        </p:cNvPr>
        <p:cNvGrpSpPr/>
        <p:nvPr/>
      </p:nvGrpSpPr>
      <p:grpSpPr>
        <a:xfrm>
          <a:off x="0" y="0"/>
          <a:ext cx="0" cy="0"/>
          <a:chOff x="0" y="0"/>
          <a:chExt cx="0" cy="0"/>
        </a:xfrm>
      </p:grpSpPr>
      <p:pic>
        <p:nvPicPr>
          <p:cNvPr id="9" name="İçerik Yer Tutucusu 8">
            <a:extLst>
              <a:ext uri="{FF2B5EF4-FFF2-40B4-BE49-F238E27FC236}">
                <a16:creationId xmlns:a16="http://schemas.microsoft.com/office/drawing/2014/main" id="{98CD36D5-A859-0CF7-C1BB-B2E686B71E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3" name="Resim 2">
            <a:extLst>
              <a:ext uri="{FF2B5EF4-FFF2-40B4-BE49-F238E27FC236}">
                <a16:creationId xmlns:a16="http://schemas.microsoft.com/office/drawing/2014/main" id="{FBD3EE22-FE83-DDEE-D1F1-2BB947F0C70B}"/>
              </a:ext>
            </a:extLst>
          </p:cNvPr>
          <p:cNvPicPr>
            <a:picLocks noChangeAspect="1"/>
          </p:cNvPicPr>
          <p:nvPr/>
        </p:nvPicPr>
        <p:blipFill>
          <a:blip r:embed="rId3"/>
          <a:stretch>
            <a:fillRect/>
          </a:stretch>
        </p:blipFill>
        <p:spPr>
          <a:xfrm>
            <a:off x="0" y="38644"/>
            <a:ext cx="1430767" cy="856445"/>
          </a:xfrm>
          <a:prstGeom prst="rect">
            <a:avLst/>
          </a:prstGeom>
        </p:spPr>
      </p:pic>
      <p:pic>
        <p:nvPicPr>
          <p:cNvPr id="4" name="Resim 3">
            <a:extLst>
              <a:ext uri="{FF2B5EF4-FFF2-40B4-BE49-F238E27FC236}">
                <a16:creationId xmlns:a16="http://schemas.microsoft.com/office/drawing/2014/main" id="{7909F56A-396D-BE42-EE4C-158AB1DCD1A7}"/>
              </a:ext>
            </a:extLst>
          </p:cNvPr>
          <p:cNvPicPr>
            <a:picLocks noChangeAspect="1"/>
          </p:cNvPicPr>
          <p:nvPr/>
        </p:nvPicPr>
        <p:blipFill>
          <a:blip r:embed="rId4"/>
          <a:stretch>
            <a:fillRect/>
          </a:stretch>
        </p:blipFill>
        <p:spPr>
          <a:xfrm>
            <a:off x="10531736" y="0"/>
            <a:ext cx="1660264" cy="1319114"/>
          </a:xfrm>
          <a:prstGeom prst="rect">
            <a:avLst/>
          </a:prstGeom>
        </p:spPr>
      </p:pic>
      <p:sp>
        <p:nvSpPr>
          <p:cNvPr id="2" name="Metin kutusu 1">
            <a:extLst>
              <a:ext uri="{FF2B5EF4-FFF2-40B4-BE49-F238E27FC236}">
                <a16:creationId xmlns:a16="http://schemas.microsoft.com/office/drawing/2014/main" id="{1373C966-90B6-2B4D-EB64-72BD5F398920}"/>
              </a:ext>
            </a:extLst>
          </p:cNvPr>
          <p:cNvSpPr txBox="1"/>
          <p:nvPr/>
        </p:nvSpPr>
        <p:spPr>
          <a:xfrm>
            <a:off x="1430767" y="466866"/>
            <a:ext cx="10804634" cy="400110"/>
          </a:xfrm>
          <a:prstGeom prst="rect">
            <a:avLst/>
          </a:prstGeom>
          <a:noFill/>
        </p:spPr>
        <p:txBody>
          <a:bodyPr wrap="square" rtlCol="0">
            <a:spAutoFit/>
          </a:bodyPr>
          <a:lstStyle/>
          <a:p>
            <a:pPr algn="just"/>
            <a:r>
              <a:rPr lang="tr-TR" sz="2000" b="0" i="0" dirty="0">
                <a:solidFill>
                  <a:srgbClr val="FF0000"/>
                </a:solidFill>
                <a:effectLst/>
              </a:rPr>
              <a:t>Sanayi Sektörü Su Verimliliği Rehber Dokümanı</a:t>
            </a:r>
          </a:p>
        </p:txBody>
      </p:sp>
      <p:pic>
        <p:nvPicPr>
          <p:cNvPr id="5" name="Resim 4">
            <a:extLst>
              <a:ext uri="{FF2B5EF4-FFF2-40B4-BE49-F238E27FC236}">
                <a16:creationId xmlns:a16="http://schemas.microsoft.com/office/drawing/2014/main" id="{C3F788C8-90E6-2626-0C4F-6552C9267AE5}"/>
              </a:ext>
            </a:extLst>
          </p:cNvPr>
          <p:cNvPicPr>
            <a:picLocks noChangeAspect="1"/>
          </p:cNvPicPr>
          <p:nvPr/>
        </p:nvPicPr>
        <p:blipFill>
          <a:blip r:embed="rId5"/>
          <a:stretch>
            <a:fillRect/>
          </a:stretch>
        </p:blipFill>
        <p:spPr>
          <a:xfrm>
            <a:off x="1139383" y="851895"/>
            <a:ext cx="10445668" cy="5649082"/>
          </a:xfrm>
          <a:prstGeom prst="rect">
            <a:avLst/>
          </a:prstGeom>
        </p:spPr>
      </p:pic>
    </p:spTree>
    <p:extLst>
      <p:ext uri="{BB962C8B-B14F-4D97-AF65-F5344CB8AC3E}">
        <p14:creationId xmlns:p14="http://schemas.microsoft.com/office/powerpoint/2010/main" val="164059041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0722F-3E8A-03C9-BA65-F49A5C941F79}"/>
            </a:ext>
          </a:extLst>
        </p:cNvPr>
        <p:cNvGrpSpPr/>
        <p:nvPr/>
      </p:nvGrpSpPr>
      <p:grpSpPr>
        <a:xfrm>
          <a:off x="0" y="0"/>
          <a:ext cx="0" cy="0"/>
          <a:chOff x="0" y="0"/>
          <a:chExt cx="0" cy="0"/>
        </a:xfrm>
      </p:grpSpPr>
      <p:pic>
        <p:nvPicPr>
          <p:cNvPr id="9" name="İçerik Yer Tutucusu 8">
            <a:extLst>
              <a:ext uri="{FF2B5EF4-FFF2-40B4-BE49-F238E27FC236}">
                <a16:creationId xmlns:a16="http://schemas.microsoft.com/office/drawing/2014/main" id="{CA36F3BC-E257-5328-7094-2B128E0172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3" name="Resim 2">
            <a:extLst>
              <a:ext uri="{FF2B5EF4-FFF2-40B4-BE49-F238E27FC236}">
                <a16:creationId xmlns:a16="http://schemas.microsoft.com/office/drawing/2014/main" id="{100B503F-43C2-8DFB-D842-0E9691E4511A}"/>
              </a:ext>
            </a:extLst>
          </p:cNvPr>
          <p:cNvPicPr>
            <a:picLocks noChangeAspect="1"/>
          </p:cNvPicPr>
          <p:nvPr/>
        </p:nvPicPr>
        <p:blipFill>
          <a:blip r:embed="rId3"/>
          <a:stretch>
            <a:fillRect/>
          </a:stretch>
        </p:blipFill>
        <p:spPr>
          <a:xfrm>
            <a:off x="0" y="38644"/>
            <a:ext cx="1430767" cy="856445"/>
          </a:xfrm>
          <a:prstGeom prst="rect">
            <a:avLst/>
          </a:prstGeom>
        </p:spPr>
      </p:pic>
      <p:pic>
        <p:nvPicPr>
          <p:cNvPr id="4" name="Resim 3">
            <a:extLst>
              <a:ext uri="{FF2B5EF4-FFF2-40B4-BE49-F238E27FC236}">
                <a16:creationId xmlns:a16="http://schemas.microsoft.com/office/drawing/2014/main" id="{56FAA62D-435C-2653-2383-298A84D118EA}"/>
              </a:ext>
            </a:extLst>
          </p:cNvPr>
          <p:cNvPicPr>
            <a:picLocks noChangeAspect="1"/>
          </p:cNvPicPr>
          <p:nvPr/>
        </p:nvPicPr>
        <p:blipFill>
          <a:blip r:embed="rId4"/>
          <a:stretch>
            <a:fillRect/>
          </a:stretch>
        </p:blipFill>
        <p:spPr>
          <a:xfrm>
            <a:off x="10531736" y="0"/>
            <a:ext cx="1660264" cy="1319114"/>
          </a:xfrm>
          <a:prstGeom prst="rect">
            <a:avLst/>
          </a:prstGeom>
        </p:spPr>
      </p:pic>
      <p:sp>
        <p:nvSpPr>
          <p:cNvPr id="2" name="Metin kutusu 1">
            <a:extLst>
              <a:ext uri="{FF2B5EF4-FFF2-40B4-BE49-F238E27FC236}">
                <a16:creationId xmlns:a16="http://schemas.microsoft.com/office/drawing/2014/main" id="{129BF5C5-BE3B-8A5D-15FC-62640B463FF1}"/>
              </a:ext>
            </a:extLst>
          </p:cNvPr>
          <p:cNvSpPr txBox="1"/>
          <p:nvPr/>
        </p:nvSpPr>
        <p:spPr>
          <a:xfrm>
            <a:off x="3290884" y="282983"/>
            <a:ext cx="5143110" cy="400110"/>
          </a:xfrm>
          <a:prstGeom prst="rect">
            <a:avLst/>
          </a:prstGeom>
          <a:noFill/>
        </p:spPr>
        <p:txBody>
          <a:bodyPr wrap="square" rtlCol="0">
            <a:spAutoFit/>
          </a:bodyPr>
          <a:lstStyle/>
          <a:p>
            <a:pPr algn="just"/>
            <a:r>
              <a:rPr lang="tr-TR" sz="2000" b="0" i="0" dirty="0">
                <a:solidFill>
                  <a:srgbClr val="FF0000"/>
                </a:solidFill>
                <a:effectLst/>
              </a:rPr>
              <a:t>Sanayi Sektörü Su Verimliliği Rehber Dokümanı</a:t>
            </a:r>
          </a:p>
        </p:txBody>
      </p:sp>
      <p:sp>
        <p:nvSpPr>
          <p:cNvPr id="5" name="Metin kutusu 4">
            <a:extLst>
              <a:ext uri="{FF2B5EF4-FFF2-40B4-BE49-F238E27FC236}">
                <a16:creationId xmlns:a16="http://schemas.microsoft.com/office/drawing/2014/main" id="{C565A20C-60AC-F5E4-2CE1-454509CEFA60}"/>
              </a:ext>
            </a:extLst>
          </p:cNvPr>
          <p:cNvSpPr txBox="1"/>
          <p:nvPr/>
        </p:nvSpPr>
        <p:spPr>
          <a:xfrm>
            <a:off x="3410581" y="6336320"/>
            <a:ext cx="4768769" cy="369332"/>
          </a:xfrm>
          <a:prstGeom prst="rect">
            <a:avLst/>
          </a:prstGeom>
          <a:noFill/>
        </p:spPr>
        <p:txBody>
          <a:bodyPr wrap="square" rtlCol="0">
            <a:spAutoFit/>
          </a:bodyPr>
          <a:lstStyle/>
          <a:p>
            <a:r>
              <a:rPr lang="tr-TR" b="1" dirty="0"/>
              <a:t>Örnek su tüketimi ve atıksu oluşum noktaları</a:t>
            </a:r>
          </a:p>
        </p:txBody>
      </p:sp>
      <p:pic>
        <p:nvPicPr>
          <p:cNvPr id="6" name="Resim 5">
            <a:extLst>
              <a:ext uri="{FF2B5EF4-FFF2-40B4-BE49-F238E27FC236}">
                <a16:creationId xmlns:a16="http://schemas.microsoft.com/office/drawing/2014/main" id="{05183768-4191-1652-5117-269ADBDF9B65}"/>
              </a:ext>
            </a:extLst>
          </p:cNvPr>
          <p:cNvPicPr>
            <a:picLocks noChangeAspect="1"/>
          </p:cNvPicPr>
          <p:nvPr/>
        </p:nvPicPr>
        <p:blipFill>
          <a:blip r:embed="rId5"/>
          <a:stretch>
            <a:fillRect/>
          </a:stretch>
        </p:blipFill>
        <p:spPr>
          <a:xfrm>
            <a:off x="3290884" y="718017"/>
            <a:ext cx="5008165" cy="5410607"/>
          </a:xfrm>
          <a:prstGeom prst="rect">
            <a:avLst/>
          </a:prstGeom>
        </p:spPr>
      </p:pic>
    </p:spTree>
    <p:extLst>
      <p:ext uri="{BB962C8B-B14F-4D97-AF65-F5344CB8AC3E}">
        <p14:creationId xmlns:p14="http://schemas.microsoft.com/office/powerpoint/2010/main" val="12627402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EAEDC-13C9-8314-03C1-44FBA2C78907}"/>
            </a:ext>
          </a:extLst>
        </p:cNvPr>
        <p:cNvGrpSpPr/>
        <p:nvPr/>
      </p:nvGrpSpPr>
      <p:grpSpPr>
        <a:xfrm>
          <a:off x="0" y="0"/>
          <a:ext cx="0" cy="0"/>
          <a:chOff x="0" y="0"/>
          <a:chExt cx="0" cy="0"/>
        </a:xfrm>
      </p:grpSpPr>
      <p:pic>
        <p:nvPicPr>
          <p:cNvPr id="9" name="İçerik Yer Tutucusu 8">
            <a:extLst>
              <a:ext uri="{FF2B5EF4-FFF2-40B4-BE49-F238E27FC236}">
                <a16:creationId xmlns:a16="http://schemas.microsoft.com/office/drawing/2014/main" id="{5AF07221-9FCF-587A-9BCF-A8CC762702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8644"/>
            <a:ext cx="12192000" cy="6858000"/>
          </a:xfrm>
        </p:spPr>
      </p:pic>
      <p:pic>
        <p:nvPicPr>
          <p:cNvPr id="3" name="Resim 2">
            <a:extLst>
              <a:ext uri="{FF2B5EF4-FFF2-40B4-BE49-F238E27FC236}">
                <a16:creationId xmlns:a16="http://schemas.microsoft.com/office/drawing/2014/main" id="{ACB5AF0A-775B-1D4D-5B16-8013363E72FF}"/>
              </a:ext>
            </a:extLst>
          </p:cNvPr>
          <p:cNvPicPr>
            <a:picLocks noChangeAspect="1"/>
          </p:cNvPicPr>
          <p:nvPr/>
        </p:nvPicPr>
        <p:blipFill>
          <a:blip r:embed="rId3"/>
          <a:stretch>
            <a:fillRect/>
          </a:stretch>
        </p:blipFill>
        <p:spPr>
          <a:xfrm>
            <a:off x="0" y="38644"/>
            <a:ext cx="1430767" cy="856445"/>
          </a:xfrm>
          <a:prstGeom prst="rect">
            <a:avLst/>
          </a:prstGeom>
        </p:spPr>
      </p:pic>
      <p:pic>
        <p:nvPicPr>
          <p:cNvPr id="4" name="Resim 3">
            <a:extLst>
              <a:ext uri="{FF2B5EF4-FFF2-40B4-BE49-F238E27FC236}">
                <a16:creationId xmlns:a16="http://schemas.microsoft.com/office/drawing/2014/main" id="{EC85BD32-AEBC-D6FC-D067-4605F2422CF3}"/>
              </a:ext>
            </a:extLst>
          </p:cNvPr>
          <p:cNvPicPr>
            <a:picLocks noChangeAspect="1"/>
          </p:cNvPicPr>
          <p:nvPr/>
        </p:nvPicPr>
        <p:blipFill>
          <a:blip r:embed="rId4"/>
          <a:stretch>
            <a:fillRect/>
          </a:stretch>
        </p:blipFill>
        <p:spPr>
          <a:xfrm>
            <a:off x="10531736" y="0"/>
            <a:ext cx="1660264" cy="1319114"/>
          </a:xfrm>
          <a:prstGeom prst="rect">
            <a:avLst/>
          </a:prstGeom>
        </p:spPr>
      </p:pic>
      <p:sp>
        <p:nvSpPr>
          <p:cNvPr id="2" name="Metin kutusu 1">
            <a:extLst>
              <a:ext uri="{FF2B5EF4-FFF2-40B4-BE49-F238E27FC236}">
                <a16:creationId xmlns:a16="http://schemas.microsoft.com/office/drawing/2014/main" id="{6CABE082-FE25-3A56-E144-B75759C700AE}"/>
              </a:ext>
            </a:extLst>
          </p:cNvPr>
          <p:cNvSpPr txBox="1"/>
          <p:nvPr/>
        </p:nvSpPr>
        <p:spPr>
          <a:xfrm>
            <a:off x="715383" y="1049615"/>
            <a:ext cx="10804634" cy="400110"/>
          </a:xfrm>
          <a:prstGeom prst="rect">
            <a:avLst/>
          </a:prstGeom>
          <a:noFill/>
        </p:spPr>
        <p:txBody>
          <a:bodyPr wrap="square" rtlCol="0">
            <a:spAutoFit/>
          </a:bodyPr>
          <a:lstStyle/>
          <a:p>
            <a:pPr algn="just"/>
            <a:r>
              <a:rPr lang="tr-TR" sz="2000" b="0" i="0" dirty="0">
                <a:solidFill>
                  <a:srgbClr val="FF0000"/>
                </a:solidFill>
                <a:effectLst/>
              </a:rPr>
              <a:t>Sanayi Sektörü Su Verimliliği Rehber Dokümanı</a:t>
            </a:r>
          </a:p>
        </p:txBody>
      </p:sp>
      <p:sp>
        <p:nvSpPr>
          <p:cNvPr id="5" name="Metin kutusu 4">
            <a:extLst>
              <a:ext uri="{FF2B5EF4-FFF2-40B4-BE49-F238E27FC236}">
                <a16:creationId xmlns:a16="http://schemas.microsoft.com/office/drawing/2014/main" id="{01DBA370-CDAE-3FE9-EBDC-6804D43F25F1}"/>
              </a:ext>
            </a:extLst>
          </p:cNvPr>
          <p:cNvSpPr txBox="1"/>
          <p:nvPr/>
        </p:nvSpPr>
        <p:spPr>
          <a:xfrm>
            <a:off x="715383" y="1556421"/>
            <a:ext cx="4768769" cy="369332"/>
          </a:xfrm>
          <a:prstGeom prst="rect">
            <a:avLst/>
          </a:prstGeom>
          <a:noFill/>
        </p:spPr>
        <p:txBody>
          <a:bodyPr wrap="square" rtlCol="0">
            <a:spAutoFit/>
          </a:bodyPr>
          <a:lstStyle/>
          <a:p>
            <a:r>
              <a:rPr lang="tr-TR" b="1" dirty="0"/>
              <a:t>Su Verimliliği ve Su Denkliği Hesaplamaları</a:t>
            </a:r>
          </a:p>
        </p:txBody>
      </p:sp>
      <p:sp>
        <p:nvSpPr>
          <p:cNvPr id="6" name="Metin kutusu 5">
            <a:extLst>
              <a:ext uri="{FF2B5EF4-FFF2-40B4-BE49-F238E27FC236}">
                <a16:creationId xmlns:a16="http://schemas.microsoft.com/office/drawing/2014/main" id="{0B049AA9-B2F6-F1C6-39EA-D4509007D4E2}"/>
              </a:ext>
            </a:extLst>
          </p:cNvPr>
          <p:cNvSpPr txBox="1"/>
          <p:nvPr/>
        </p:nvSpPr>
        <p:spPr>
          <a:xfrm>
            <a:off x="737083" y="2129741"/>
            <a:ext cx="10646485" cy="4247317"/>
          </a:xfrm>
          <a:prstGeom prst="rect">
            <a:avLst/>
          </a:prstGeom>
          <a:noFill/>
        </p:spPr>
        <p:txBody>
          <a:bodyPr wrap="square" rtlCol="0">
            <a:spAutoFit/>
          </a:bodyPr>
          <a:lstStyle/>
          <a:p>
            <a:r>
              <a:rPr lang="tr-TR" dirty="0"/>
              <a:t>Veri toplama ve anket çalışmaları kapsamında hazırlanan su-atıksu akım şemalarından ve elde edilen değerlerden yararlanılarak su-atıksu denklikleri oluşturulmalıdır. </a:t>
            </a:r>
          </a:p>
          <a:p>
            <a:r>
              <a:rPr lang="tr-TR" dirty="0"/>
              <a:t>Böylelikle tesis geneli ve tüm su kullanım atıksu oluşum noktaları için girdi-çıktı denkliği yapılarak verilerin doğruluğu sınanmalıdır. </a:t>
            </a:r>
          </a:p>
          <a:p>
            <a:r>
              <a:rPr lang="tr-TR" dirty="0"/>
              <a:t>Ayrıca tesis içerisindeki su kayıpları ve diğer eksiklikler belirlenebilir. </a:t>
            </a:r>
          </a:p>
          <a:p>
            <a:endParaRPr lang="tr-TR" dirty="0"/>
          </a:p>
          <a:p>
            <a:r>
              <a:rPr lang="tr-TR" dirty="0"/>
              <a:t>Su-atıksu denklikleri için veri toplama çalışmalarında temel olarak aşağıdaki verilere ihtiyaç duyulmaktadır.</a:t>
            </a:r>
          </a:p>
          <a:p>
            <a:pPr marL="285750" indent="-285750">
              <a:buFont typeface="Arial" panose="020B0604020202020204" pitchFamily="34" charset="0"/>
              <a:buChar char="•"/>
            </a:pPr>
            <a:r>
              <a:rPr lang="tr-TR" dirty="0"/>
              <a:t>Tüm su kullanım noktaları ve atıksu oluşum noktaları</a:t>
            </a:r>
          </a:p>
          <a:p>
            <a:pPr marL="285750" indent="-285750">
              <a:buFont typeface="Arial" panose="020B0604020202020204" pitchFamily="34" charset="0"/>
              <a:buChar char="•"/>
            </a:pPr>
            <a:r>
              <a:rPr lang="tr-TR" dirty="0"/>
              <a:t>Tesis geneli ve tüm su kullanım noktalarında yıllık su tüketimi miktarları (Eğer 3 yıllık veri mevcutsa ortalaması alınabilir)</a:t>
            </a:r>
          </a:p>
          <a:p>
            <a:pPr marL="285750" indent="-285750">
              <a:buFont typeface="Arial" panose="020B0604020202020204" pitchFamily="34" charset="0"/>
              <a:buChar char="•"/>
            </a:pPr>
            <a:r>
              <a:rPr lang="tr-TR" dirty="0"/>
              <a:t>Tesis geneli ve tüm su kullanım noktalarında yıllık atıksu oluşum miktarları (Eğer 3 yıllık veri mevcutsa ortalaması alınabilir)</a:t>
            </a:r>
          </a:p>
          <a:p>
            <a:pPr marL="285750" indent="-285750">
              <a:buFont typeface="Arial" panose="020B0604020202020204" pitchFamily="34" charset="0"/>
              <a:buChar char="•"/>
            </a:pPr>
            <a:r>
              <a:rPr lang="tr-TR" dirty="0"/>
              <a:t>Atıksu kirlilik yükleri (tüm su kullanım noktaları ve kompozit atıksu analiz sonuçlarında özellikle KOİ, BOİ5, TN, TP, AKM vb. konsantrasyon değerleri ve ilgili atıksu akımlarının debilerinden yararlanılarak kirlilik yükleri hesaplanabilir.</a:t>
            </a:r>
          </a:p>
        </p:txBody>
      </p:sp>
    </p:spTree>
    <p:extLst>
      <p:ext uri="{BB962C8B-B14F-4D97-AF65-F5344CB8AC3E}">
        <p14:creationId xmlns:p14="http://schemas.microsoft.com/office/powerpoint/2010/main" val="42846978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aşlık 6">
            <a:extLst>
              <a:ext uri="{FF2B5EF4-FFF2-40B4-BE49-F238E27FC236}">
                <a16:creationId xmlns:a16="http://schemas.microsoft.com/office/drawing/2014/main" id="{323E1BF7-3CC1-47F6-84C7-C3E2B9C83E04}"/>
              </a:ext>
            </a:extLst>
          </p:cNvPr>
          <p:cNvSpPr>
            <a:spLocks noGrp="1"/>
          </p:cNvSpPr>
          <p:nvPr>
            <p:ph type="title"/>
          </p:nvPr>
        </p:nvSpPr>
        <p:spPr>
          <a:xfrm>
            <a:off x="137576" y="985875"/>
            <a:ext cx="10515600" cy="787743"/>
          </a:xfrm>
        </p:spPr>
        <p:txBody>
          <a:bodyPr>
            <a:normAutofit/>
          </a:bodyPr>
          <a:lstStyle/>
          <a:p>
            <a:r>
              <a:rPr lang="tr-TR" sz="2400" b="1" dirty="0">
                <a:latin typeface="+mn-lt"/>
              </a:rPr>
              <a:t>Su Verimliliği Yönetmeliği</a:t>
            </a:r>
            <a:br>
              <a:rPr lang="tr-TR" sz="2400" b="1" dirty="0">
                <a:latin typeface="+mn-lt"/>
              </a:rPr>
            </a:br>
            <a:r>
              <a:rPr lang="tr-TR" sz="2400" b="1" dirty="0">
                <a:latin typeface="+mn-lt"/>
              </a:rPr>
              <a:t>R.G. Tarihi: 27.12.2024, R.G. Sayısı: 32765</a:t>
            </a:r>
          </a:p>
        </p:txBody>
      </p:sp>
      <p:pic>
        <p:nvPicPr>
          <p:cNvPr id="9" name="İçerik Yer Tutucusu 8">
            <a:extLst>
              <a:ext uri="{FF2B5EF4-FFF2-40B4-BE49-F238E27FC236}">
                <a16:creationId xmlns:a16="http://schemas.microsoft.com/office/drawing/2014/main" id="{403DDB00-92B2-48CD-B5A2-26EF10D33F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Metin kutusu 1">
            <a:extLst>
              <a:ext uri="{FF2B5EF4-FFF2-40B4-BE49-F238E27FC236}">
                <a16:creationId xmlns:a16="http://schemas.microsoft.com/office/drawing/2014/main" id="{4D6ADA89-5E58-46A4-BDB9-5EE2A049003E}"/>
              </a:ext>
            </a:extLst>
          </p:cNvPr>
          <p:cNvSpPr txBox="1"/>
          <p:nvPr/>
        </p:nvSpPr>
        <p:spPr>
          <a:xfrm>
            <a:off x="137576" y="1964816"/>
            <a:ext cx="10239703" cy="1292662"/>
          </a:xfrm>
          <a:prstGeom prst="rect">
            <a:avLst/>
          </a:prstGeom>
          <a:noFill/>
        </p:spPr>
        <p:txBody>
          <a:bodyPr wrap="square" rtlCol="0">
            <a:spAutoFit/>
          </a:bodyPr>
          <a:lstStyle/>
          <a:p>
            <a:pPr algn="just"/>
            <a:r>
              <a:rPr lang="tr-TR" sz="1800" b="1" i="0" dirty="0">
                <a:solidFill>
                  <a:srgbClr val="000000"/>
                </a:solidFill>
                <a:effectLst/>
              </a:rPr>
              <a:t>Su verimliliği sisteminin kurulması ve uygulanması</a:t>
            </a:r>
            <a:endParaRPr lang="tr-TR" sz="2000" b="0" i="0" dirty="0">
              <a:solidFill>
                <a:srgbClr val="000000"/>
              </a:solidFill>
              <a:effectLst/>
            </a:endParaRPr>
          </a:p>
          <a:p>
            <a:pPr algn="just"/>
            <a:r>
              <a:rPr lang="tr-TR" sz="1800" b="1" i="0" dirty="0">
                <a:solidFill>
                  <a:srgbClr val="000000"/>
                </a:solidFill>
                <a:effectLst/>
              </a:rPr>
              <a:t>MADDE 5-</a:t>
            </a:r>
            <a:r>
              <a:rPr lang="tr-TR" sz="2000" b="0" i="0" dirty="0">
                <a:solidFill>
                  <a:srgbClr val="000000"/>
                </a:solidFill>
                <a:effectLst/>
              </a:rPr>
              <a:t> (1) Ek-1 kapsamında yer alanlar su verimliliği sistemlerini, Bakanlıkça belirlenen usul ve esaslara uygun olarak belirlenen takvim içerisinde kurarlar.</a:t>
            </a:r>
          </a:p>
          <a:p>
            <a:endParaRPr lang="tr-TR" sz="2000" dirty="0"/>
          </a:p>
        </p:txBody>
      </p:sp>
      <p:sp>
        <p:nvSpPr>
          <p:cNvPr id="8" name="Metin kutusu 7">
            <a:extLst>
              <a:ext uri="{FF2B5EF4-FFF2-40B4-BE49-F238E27FC236}">
                <a16:creationId xmlns:a16="http://schemas.microsoft.com/office/drawing/2014/main" id="{EC17B24A-D438-4607-931F-707EF7CCBF0B}"/>
              </a:ext>
            </a:extLst>
          </p:cNvPr>
          <p:cNvSpPr txBox="1"/>
          <p:nvPr/>
        </p:nvSpPr>
        <p:spPr>
          <a:xfrm>
            <a:off x="1324922" y="5937430"/>
            <a:ext cx="10239703" cy="369332"/>
          </a:xfrm>
          <a:prstGeom prst="rect">
            <a:avLst/>
          </a:prstGeom>
          <a:noFill/>
        </p:spPr>
        <p:txBody>
          <a:bodyPr wrap="square" rtlCol="0">
            <a:spAutoFit/>
          </a:bodyPr>
          <a:lstStyle/>
          <a:p>
            <a:r>
              <a:rPr lang="tr-TR" b="1" i="1" dirty="0">
                <a:solidFill>
                  <a:srgbClr val="FF0000"/>
                </a:solidFill>
              </a:rPr>
              <a:t>27.06.2026 tarihine kadar Su Verimliliği Sistemi kurulması gerekmektedir.</a:t>
            </a:r>
          </a:p>
        </p:txBody>
      </p:sp>
      <p:grpSp>
        <p:nvGrpSpPr>
          <p:cNvPr id="4" name="Grup 3">
            <a:extLst>
              <a:ext uri="{FF2B5EF4-FFF2-40B4-BE49-F238E27FC236}">
                <a16:creationId xmlns:a16="http://schemas.microsoft.com/office/drawing/2014/main" id="{4A92FF99-91F0-664D-65D9-4D632EF547C7}"/>
              </a:ext>
            </a:extLst>
          </p:cNvPr>
          <p:cNvGrpSpPr/>
          <p:nvPr/>
        </p:nvGrpSpPr>
        <p:grpSpPr>
          <a:xfrm>
            <a:off x="1798583" y="3162385"/>
            <a:ext cx="7361957" cy="2520070"/>
            <a:chOff x="1798584" y="2712658"/>
            <a:chExt cx="7361957" cy="2520070"/>
          </a:xfrm>
        </p:grpSpPr>
        <p:pic>
          <p:nvPicPr>
            <p:cNvPr id="6" name="Resim 5">
              <a:extLst>
                <a:ext uri="{FF2B5EF4-FFF2-40B4-BE49-F238E27FC236}">
                  <a16:creationId xmlns:a16="http://schemas.microsoft.com/office/drawing/2014/main" id="{64612AB4-E4DD-4276-AD9E-DBD7893D1A39}"/>
                </a:ext>
              </a:extLst>
            </p:cNvPr>
            <p:cNvPicPr>
              <a:picLocks noChangeAspect="1"/>
            </p:cNvPicPr>
            <p:nvPr/>
          </p:nvPicPr>
          <p:blipFill>
            <a:blip r:embed="rId3"/>
            <a:stretch>
              <a:fillRect/>
            </a:stretch>
          </p:blipFill>
          <p:spPr>
            <a:xfrm>
              <a:off x="1798584" y="2712658"/>
              <a:ext cx="7361957" cy="2520070"/>
            </a:xfrm>
            <a:prstGeom prst="rect">
              <a:avLst/>
            </a:prstGeom>
            <a:ln>
              <a:noFill/>
            </a:ln>
            <a:effectLst>
              <a:outerShdw blurRad="292100" dist="139700" dir="2700000" algn="tl" rotWithShape="0">
                <a:srgbClr val="333333">
                  <a:alpha val="65000"/>
                </a:srgbClr>
              </a:outerShdw>
            </a:effectLst>
          </p:spPr>
        </p:pic>
        <p:sp>
          <p:nvSpPr>
            <p:cNvPr id="3" name="Dikdörtgen 2">
              <a:extLst>
                <a:ext uri="{FF2B5EF4-FFF2-40B4-BE49-F238E27FC236}">
                  <a16:creationId xmlns:a16="http://schemas.microsoft.com/office/drawing/2014/main" id="{4B2134EE-4241-0DF4-6261-DF498EDF49CB}"/>
                </a:ext>
              </a:extLst>
            </p:cNvPr>
            <p:cNvSpPr/>
            <p:nvPr/>
          </p:nvSpPr>
          <p:spPr>
            <a:xfrm>
              <a:off x="2248348" y="3786692"/>
              <a:ext cx="4851699" cy="494852"/>
            </a:xfrm>
            <a:prstGeom prst="rect">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grpSp>
      <p:pic>
        <p:nvPicPr>
          <p:cNvPr id="5" name="Resim 4">
            <a:extLst>
              <a:ext uri="{FF2B5EF4-FFF2-40B4-BE49-F238E27FC236}">
                <a16:creationId xmlns:a16="http://schemas.microsoft.com/office/drawing/2014/main" id="{3B349CE2-FD76-1904-C6BE-26A193C2B598}"/>
              </a:ext>
            </a:extLst>
          </p:cNvPr>
          <p:cNvPicPr>
            <a:picLocks noChangeAspect="1"/>
          </p:cNvPicPr>
          <p:nvPr/>
        </p:nvPicPr>
        <p:blipFill>
          <a:blip r:embed="rId4"/>
          <a:stretch>
            <a:fillRect/>
          </a:stretch>
        </p:blipFill>
        <p:spPr>
          <a:xfrm>
            <a:off x="-1" y="-1"/>
            <a:ext cx="1430767" cy="856445"/>
          </a:xfrm>
          <a:prstGeom prst="rect">
            <a:avLst/>
          </a:prstGeom>
        </p:spPr>
      </p:pic>
      <p:pic>
        <p:nvPicPr>
          <p:cNvPr id="7" name="Resim 6">
            <a:extLst>
              <a:ext uri="{FF2B5EF4-FFF2-40B4-BE49-F238E27FC236}">
                <a16:creationId xmlns:a16="http://schemas.microsoft.com/office/drawing/2014/main" id="{F1F3CDAD-518D-DF7F-6E9F-F978C8944358}"/>
              </a:ext>
            </a:extLst>
          </p:cNvPr>
          <p:cNvPicPr>
            <a:picLocks noChangeAspect="1"/>
          </p:cNvPicPr>
          <p:nvPr/>
        </p:nvPicPr>
        <p:blipFill>
          <a:blip r:embed="rId5"/>
          <a:stretch>
            <a:fillRect/>
          </a:stretch>
        </p:blipFill>
        <p:spPr>
          <a:xfrm>
            <a:off x="10296428" y="0"/>
            <a:ext cx="1895572" cy="1506071"/>
          </a:xfrm>
          <a:prstGeom prst="rect">
            <a:avLst/>
          </a:prstGeom>
        </p:spPr>
      </p:pic>
    </p:spTree>
    <p:extLst>
      <p:ext uri="{BB962C8B-B14F-4D97-AF65-F5344CB8AC3E}">
        <p14:creationId xmlns:p14="http://schemas.microsoft.com/office/powerpoint/2010/main" val="23477131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9D94B-CDA2-1048-EBFE-4313F882A285}"/>
            </a:ext>
          </a:extLst>
        </p:cNvPr>
        <p:cNvGrpSpPr/>
        <p:nvPr/>
      </p:nvGrpSpPr>
      <p:grpSpPr>
        <a:xfrm>
          <a:off x="0" y="0"/>
          <a:ext cx="0" cy="0"/>
          <a:chOff x="0" y="0"/>
          <a:chExt cx="0" cy="0"/>
        </a:xfrm>
      </p:grpSpPr>
      <p:pic>
        <p:nvPicPr>
          <p:cNvPr id="9" name="İçerik Yer Tutucusu 8">
            <a:extLst>
              <a:ext uri="{FF2B5EF4-FFF2-40B4-BE49-F238E27FC236}">
                <a16:creationId xmlns:a16="http://schemas.microsoft.com/office/drawing/2014/main" id="{9B7E6F43-5E5C-060A-26D4-BF77EEE2F0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3" name="Resim 2">
            <a:extLst>
              <a:ext uri="{FF2B5EF4-FFF2-40B4-BE49-F238E27FC236}">
                <a16:creationId xmlns:a16="http://schemas.microsoft.com/office/drawing/2014/main" id="{DF3F6D92-3122-81EB-3F43-4AF705F9C7B7}"/>
              </a:ext>
            </a:extLst>
          </p:cNvPr>
          <p:cNvPicPr>
            <a:picLocks noChangeAspect="1"/>
          </p:cNvPicPr>
          <p:nvPr/>
        </p:nvPicPr>
        <p:blipFill>
          <a:blip r:embed="rId3"/>
          <a:stretch>
            <a:fillRect/>
          </a:stretch>
        </p:blipFill>
        <p:spPr>
          <a:xfrm>
            <a:off x="0" y="38644"/>
            <a:ext cx="1430767" cy="856445"/>
          </a:xfrm>
          <a:prstGeom prst="rect">
            <a:avLst/>
          </a:prstGeom>
        </p:spPr>
      </p:pic>
      <p:pic>
        <p:nvPicPr>
          <p:cNvPr id="4" name="Resim 3">
            <a:extLst>
              <a:ext uri="{FF2B5EF4-FFF2-40B4-BE49-F238E27FC236}">
                <a16:creationId xmlns:a16="http://schemas.microsoft.com/office/drawing/2014/main" id="{D490DDF1-2D6B-7206-63A4-AFED193FCDCB}"/>
              </a:ext>
            </a:extLst>
          </p:cNvPr>
          <p:cNvPicPr>
            <a:picLocks noChangeAspect="1"/>
          </p:cNvPicPr>
          <p:nvPr/>
        </p:nvPicPr>
        <p:blipFill>
          <a:blip r:embed="rId4"/>
          <a:stretch>
            <a:fillRect/>
          </a:stretch>
        </p:blipFill>
        <p:spPr>
          <a:xfrm>
            <a:off x="10531736" y="0"/>
            <a:ext cx="1660264" cy="1319114"/>
          </a:xfrm>
          <a:prstGeom prst="rect">
            <a:avLst/>
          </a:prstGeom>
        </p:spPr>
      </p:pic>
      <p:sp>
        <p:nvSpPr>
          <p:cNvPr id="2" name="Metin kutusu 1">
            <a:extLst>
              <a:ext uri="{FF2B5EF4-FFF2-40B4-BE49-F238E27FC236}">
                <a16:creationId xmlns:a16="http://schemas.microsoft.com/office/drawing/2014/main" id="{BBC8A0F4-EE1E-61D7-AABD-1F50F0253B10}"/>
              </a:ext>
            </a:extLst>
          </p:cNvPr>
          <p:cNvSpPr txBox="1"/>
          <p:nvPr/>
        </p:nvSpPr>
        <p:spPr>
          <a:xfrm>
            <a:off x="578935" y="1088592"/>
            <a:ext cx="10804634" cy="400110"/>
          </a:xfrm>
          <a:prstGeom prst="rect">
            <a:avLst/>
          </a:prstGeom>
          <a:noFill/>
        </p:spPr>
        <p:txBody>
          <a:bodyPr wrap="square" rtlCol="0">
            <a:spAutoFit/>
          </a:bodyPr>
          <a:lstStyle/>
          <a:p>
            <a:pPr algn="just"/>
            <a:r>
              <a:rPr lang="tr-TR" sz="2000" b="0" i="0" dirty="0">
                <a:solidFill>
                  <a:srgbClr val="FF0000"/>
                </a:solidFill>
                <a:effectLst/>
              </a:rPr>
              <a:t>Sanayi Sektörü Su Verimliliği Rehber Dokümanı</a:t>
            </a:r>
          </a:p>
        </p:txBody>
      </p:sp>
      <p:sp>
        <p:nvSpPr>
          <p:cNvPr id="5" name="Metin kutusu 4">
            <a:extLst>
              <a:ext uri="{FF2B5EF4-FFF2-40B4-BE49-F238E27FC236}">
                <a16:creationId xmlns:a16="http://schemas.microsoft.com/office/drawing/2014/main" id="{4A8F6340-1506-0D67-186F-F2888D02325F}"/>
              </a:ext>
            </a:extLst>
          </p:cNvPr>
          <p:cNvSpPr txBox="1"/>
          <p:nvPr/>
        </p:nvSpPr>
        <p:spPr>
          <a:xfrm>
            <a:off x="578935" y="1660256"/>
            <a:ext cx="4768769" cy="369332"/>
          </a:xfrm>
          <a:prstGeom prst="rect">
            <a:avLst/>
          </a:prstGeom>
          <a:noFill/>
        </p:spPr>
        <p:txBody>
          <a:bodyPr wrap="square" rtlCol="0">
            <a:spAutoFit/>
          </a:bodyPr>
          <a:lstStyle/>
          <a:p>
            <a:r>
              <a:rPr lang="tr-TR" b="1" dirty="0"/>
              <a:t>Su Verimliliği ve Su Denkliği Hesaplamaları</a:t>
            </a:r>
          </a:p>
        </p:txBody>
      </p:sp>
      <p:sp>
        <p:nvSpPr>
          <p:cNvPr id="6" name="Metin kutusu 5">
            <a:extLst>
              <a:ext uri="{FF2B5EF4-FFF2-40B4-BE49-F238E27FC236}">
                <a16:creationId xmlns:a16="http://schemas.microsoft.com/office/drawing/2014/main" id="{22EFBB2F-E4E2-B484-7D72-D219BE74E978}"/>
              </a:ext>
            </a:extLst>
          </p:cNvPr>
          <p:cNvSpPr txBox="1"/>
          <p:nvPr/>
        </p:nvSpPr>
        <p:spPr>
          <a:xfrm>
            <a:off x="737083" y="2645135"/>
            <a:ext cx="10646485" cy="1754326"/>
          </a:xfrm>
          <a:prstGeom prst="rect">
            <a:avLst/>
          </a:prstGeom>
          <a:noFill/>
        </p:spPr>
        <p:txBody>
          <a:bodyPr wrap="square" rtlCol="0">
            <a:spAutoFit/>
          </a:bodyPr>
          <a:lstStyle/>
          <a:p>
            <a:r>
              <a:rPr lang="tr-TR" dirty="0"/>
              <a:t>Su-atıksu denkliklerinin temeli aşağıdaki Eşitlik 1’de sunulan temele dayanmalıdır. </a:t>
            </a:r>
          </a:p>
          <a:p>
            <a:r>
              <a:rPr lang="tr-TR" dirty="0"/>
              <a:t>Bu eşitlikte oluşan; proseste kalan, buharlaşan, ürüne dahil olan vb. durumları ifade etmektedir. Eğer su-atıksu denkliklerinin oluşturulmasında su-atıksu miktarlarında farklılıklar (buharlaşma, ürünle birlikte uzaklaştırılan su (nem gibi), kayıplar vb. dahil edildiği halde) bulunması durumunda ilgili veriler tekrar kontrol edilmelidir.</a:t>
            </a:r>
          </a:p>
          <a:p>
            <a:endParaRPr lang="tr-TR" dirty="0"/>
          </a:p>
          <a:p>
            <a:r>
              <a:rPr lang="tr-TR" dirty="0"/>
              <a:t>𝐺𝑖𝑟𝑒𝑛 𝑠𝑢 𝑚𝑖𝑘𝑡𝑎𝑟𝚤 − 𝑎𝑡𝚤𝑘𝑠𝑢 𝑚𝑖𝑘𝑡𝑎𝑟𝚤 ∓ 𝑜𝑙𝑢ş𝑎𝑛/𝑡ü𝑘𝑒𝑛𝑒𝑛 = 0</a:t>
            </a:r>
          </a:p>
        </p:txBody>
      </p:sp>
    </p:spTree>
    <p:extLst>
      <p:ext uri="{BB962C8B-B14F-4D97-AF65-F5344CB8AC3E}">
        <p14:creationId xmlns:p14="http://schemas.microsoft.com/office/powerpoint/2010/main" val="378367146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20AA6-5C5C-3318-2906-B037B66D7925}"/>
            </a:ext>
          </a:extLst>
        </p:cNvPr>
        <p:cNvGrpSpPr/>
        <p:nvPr/>
      </p:nvGrpSpPr>
      <p:grpSpPr>
        <a:xfrm>
          <a:off x="0" y="0"/>
          <a:ext cx="0" cy="0"/>
          <a:chOff x="0" y="0"/>
          <a:chExt cx="0" cy="0"/>
        </a:xfrm>
      </p:grpSpPr>
      <p:pic>
        <p:nvPicPr>
          <p:cNvPr id="9" name="İçerik Yer Tutucusu 8">
            <a:extLst>
              <a:ext uri="{FF2B5EF4-FFF2-40B4-BE49-F238E27FC236}">
                <a16:creationId xmlns:a16="http://schemas.microsoft.com/office/drawing/2014/main" id="{7A966494-74D9-0A6F-28FC-61296797EBE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3" name="Resim 2">
            <a:extLst>
              <a:ext uri="{FF2B5EF4-FFF2-40B4-BE49-F238E27FC236}">
                <a16:creationId xmlns:a16="http://schemas.microsoft.com/office/drawing/2014/main" id="{4A23EE50-E9F3-0195-D7EF-7035BD5C4B1D}"/>
              </a:ext>
            </a:extLst>
          </p:cNvPr>
          <p:cNvPicPr>
            <a:picLocks noChangeAspect="1"/>
          </p:cNvPicPr>
          <p:nvPr/>
        </p:nvPicPr>
        <p:blipFill>
          <a:blip r:embed="rId3"/>
          <a:stretch>
            <a:fillRect/>
          </a:stretch>
        </p:blipFill>
        <p:spPr>
          <a:xfrm>
            <a:off x="0" y="38644"/>
            <a:ext cx="1430767" cy="856445"/>
          </a:xfrm>
          <a:prstGeom prst="rect">
            <a:avLst/>
          </a:prstGeom>
        </p:spPr>
      </p:pic>
      <p:pic>
        <p:nvPicPr>
          <p:cNvPr id="4" name="Resim 3">
            <a:extLst>
              <a:ext uri="{FF2B5EF4-FFF2-40B4-BE49-F238E27FC236}">
                <a16:creationId xmlns:a16="http://schemas.microsoft.com/office/drawing/2014/main" id="{A97C0D49-2662-FFE7-0F4F-94C65132DE63}"/>
              </a:ext>
            </a:extLst>
          </p:cNvPr>
          <p:cNvPicPr>
            <a:picLocks noChangeAspect="1"/>
          </p:cNvPicPr>
          <p:nvPr/>
        </p:nvPicPr>
        <p:blipFill>
          <a:blip r:embed="rId4"/>
          <a:stretch>
            <a:fillRect/>
          </a:stretch>
        </p:blipFill>
        <p:spPr>
          <a:xfrm>
            <a:off x="10531736" y="0"/>
            <a:ext cx="1660264" cy="1319114"/>
          </a:xfrm>
          <a:prstGeom prst="rect">
            <a:avLst/>
          </a:prstGeom>
        </p:spPr>
      </p:pic>
      <p:sp>
        <p:nvSpPr>
          <p:cNvPr id="2" name="Metin kutusu 1">
            <a:extLst>
              <a:ext uri="{FF2B5EF4-FFF2-40B4-BE49-F238E27FC236}">
                <a16:creationId xmlns:a16="http://schemas.microsoft.com/office/drawing/2014/main" id="{3628D3E3-6FA4-C28F-0960-E100B9A6A70E}"/>
              </a:ext>
            </a:extLst>
          </p:cNvPr>
          <p:cNvSpPr txBox="1"/>
          <p:nvPr/>
        </p:nvSpPr>
        <p:spPr>
          <a:xfrm>
            <a:off x="535534" y="864289"/>
            <a:ext cx="10804634" cy="400110"/>
          </a:xfrm>
          <a:prstGeom prst="rect">
            <a:avLst/>
          </a:prstGeom>
          <a:noFill/>
        </p:spPr>
        <p:txBody>
          <a:bodyPr wrap="square" rtlCol="0">
            <a:spAutoFit/>
          </a:bodyPr>
          <a:lstStyle/>
          <a:p>
            <a:pPr algn="just"/>
            <a:r>
              <a:rPr lang="tr-TR" sz="2000" b="0" i="0" dirty="0">
                <a:solidFill>
                  <a:srgbClr val="FF0000"/>
                </a:solidFill>
                <a:effectLst/>
              </a:rPr>
              <a:t>Sanayi Sektörü Su Verimliliği Rehber Dokümanı</a:t>
            </a:r>
          </a:p>
        </p:txBody>
      </p:sp>
      <p:sp>
        <p:nvSpPr>
          <p:cNvPr id="5" name="Metin kutusu 4">
            <a:extLst>
              <a:ext uri="{FF2B5EF4-FFF2-40B4-BE49-F238E27FC236}">
                <a16:creationId xmlns:a16="http://schemas.microsoft.com/office/drawing/2014/main" id="{A5B53138-9BC3-4094-784E-B41757AEFD30}"/>
              </a:ext>
            </a:extLst>
          </p:cNvPr>
          <p:cNvSpPr txBox="1"/>
          <p:nvPr/>
        </p:nvSpPr>
        <p:spPr>
          <a:xfrm>
            <a:off x="557234" y="1201160"/>
            <a:ext cx="4768769" cy="369332"/>
          </a:xfrm>
          <a:prstGeom prst="rect">
            <a:avLst/>
          </a:prstGeom>
          <a:noFill/>
        </p:spPr>
        <p:txBody>
          <a:bodyPr wrap="square" rtlCol="0">
            <a:spAutoFit/>
          </a:bodyPr>
          <a:lstStyle/>
          <a:p>
            <a:r>
              <a:rPr lang="tr-TR" b="1" dirty="0"/>
              <a:t>Su Verimliliği ve Su Denkliği Hesaplamaları</a:t>
            </a:r>
          </a:p>
        </p:txBody>
      </p:sp>
      <p:pic>
        <p:nvPicPr>
          <p:cNvPr id="6" name="Resim 5">
            <a:extLst>
              <a:ext uri="{FF2B5EF4-FFF2-40B4-BE49-F238E27FC236}">
                <a16:creationId xmlns:a16="http://schemas.microsoft.com/office/drawing/2014/main" id="{4C72346C-AEA5-76B6-06DB-EBED7076724A}"/>
              </a:ext>
            </a:extLst>
          </p:cNvPr>
          <p:cNvPicPr>
            <a:picLocks noChangeAspect="1"/>
          </p:cNvPicPr>
          <p:nvPr/>
        </p:nvPicPr>
        <p:blipFill>
          <a:blip r:embed="rId5"/>
          <a:stretch>
            <a:fillRect/>
          </a:stretch>
        </p:blipFill>
        <p:spPr>
          <a:xfrm>
            <a:off x="3600669" y="1578200"/>
            <a:ext cx="4513184" cy="5087426"/>
          </a:xfrm>
          <a:prstGeom prst="rect">
            <a:avLst/>
          </a:prstGeom>
        </p:spPr>
      </p:pic>
    </p:spTree>
    <p:extLst>
      <p:ext uri="{BB962C8B-B14F-4D97-AF65-F5344CB8AC3E}">
        <p14:creationId xmlns:p14="http://schemas.microsoft.com/office/powerpoint/2010/main" val="37710969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52EE5-AA49-42C1-CA92-2B0D49B4C58B}"/>
            </a:ext>
          </a:extLst>
        </p:cNvPr>
        <p:cNvGrpSpPr/>
        <p:nvPr/>
      </p:nvGrpSpPr>
      <p:grpSpPr>
        <a:xfrm>
          <a:off x="0" y="0"/>
          <a:ext cx="0" cy="0"/>
          <a:chOff x="0" y="0"/>
          <a:chExt cx="0" cy="0"/>
        </a:xfrm>
      </p:grpSpPr>
      <p:pic>
        <p:nvPicPr>
          <p:cNvPr id="9" name="İçerik Yer Tutucusu 8">
            <a:extLst>
              <a:ext uri="{FF2B5EF4-FFF2-40B4-BE49-F238E27FC236}">
                <a16:creationId xmlns:a16="http://schemas.microsoft.com/office/drawing/2014/main" id="{46C4775A-10BD-7A99-DA54-8E9E8F8239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3" name="Resim 2">
            <a:extLst>
              <a:ext uri="{FF2B5EF4-FFF2-40B4-BE49-F238E27FC236}">
                <a16:creationId xmlns:a16="http://schemas.microsoft.com/office/drawing/2014/main" id="{5CF2270F-8F5B-02C1-D60F-CE5FFA360629}"/>
              </a:ext>
            </a:extLst>
          </p:cNvPr>
          <p:cNvPicPr>
            <a:picLocks noChangeAspect="1"/>
          </p:cNvPicPr>
          <p:nvPr/>
        </p:nvPicPr>
        <p:blipFill>
          <a:blip r:embed="rId3"/>
          <a:stretch>
            <a:fillRect/>
          </a:stretch>
        </p:blipFill>
        <p:spPr>
          <a:xfrm>
            <a:off x="0" y="38644"/>
            <a:ext cx="1430767" cy="856445"/>
          </a:xfrm>
          <a:prstGeom prst="rect">
            <a:avLst/>
          </a:prstGeom>
        </p:spPr>
      </p:pic>
      <p:pic>
        <p:nvPicPr>
          <p:cNvPr id="4" name="Resim 3">
            <a:extLst>
              <a:ext uri="{FF2B5EF4-FFF2-40B4-BE49-F238E27FC236}">
                <a16:creationId xmlns:a16="http://schemas.microsoft.com/office/drawing/2014/main" id="{F7A96977-96BE-5989-F928-DD763DA9D164}"/>
              </a:ext>
            </a:extLst>
          </p:cNvPr>
          <p:cNvPicPr>
            <a:picLocks noChangeAspect="1"/>
          </p:cNvPicPr>
          <p:nvPr/>
        </p:nvPicPr>
        <p:blipFill>
          <a:blip r:embed="rId4"/>
          <a:stretch>
            <a:fillRect/>
          </a:stretch>
        </p:blipFill>
        <p:spPr>
          <a:xfrm>
            <a:off x="10531736" y="0"/>
            <a:ext cx="1660264" cy="1319114"/>
          </a:xfrm>
          <a:prstGeom prst="rect">
            <a:avLst/>
          </a:prstGeom>
        </p:spPr>
      </p:pic>
      <p:sp>
        <p:nvSpPr>
          <p:cNvPr id="2" name="Metin kutusu 1">
            <a:extLst>
              <a:ext uri="{FF2B5EF4-FFF2-40B4-BE49-F238E27FC236}">
                <a16:creationId xmlns:a16="http://schemas.microsoft.com/office/drawing/2014/main" id="{26F6DA95-BFE4-EAB5-637C-9FA33462F3E8}"/>
              </a:ext>
            </a:extLst>
          </p:cNvPr>
          <p:cNvSpPr txBox="1"/>
          <p:nvPr/>
        </p:nvSpPr>
        <p:spPr>
          <a:xfrm>
            <a:off x="490308" y="1011115"/>
            <a:ext cx="10804634" cy="400110"/>
          </a:xfrm>
          <a:prstGeom prst="rect">
            <a:avLst/>
          </a:prstGeom>
          <a:noFill/>
        </p:spPr>
        <p:txBody>
          <a:bodyPr wrap="square" rtlCol="0">
            <a:spAutoFit/>
          </a:bodyPr>
          <a:lstStyle/>
          <a:p>
            <a:pPr algn="just"/>
            <a:r>
              <a:rPr lang="tr-TR" sz="2000" b="0" i="0" dirty="0">
                <a:solidFill>
                  <a:srgbClr val="FF0000"/>
                </a:solidFill>
                <a:effectLst/>
              </a:rPr>
              <a:t>Sanayi Sektörü Su Verimliliği Rehber Dokümanı</a:t>
            </a:r>
          </a:p>
        </p:txBody>
      </p:sp>
      <p:sp>
        <p:nvSpPr>
          <p:cNvPr id="5" name="Metin kutusu 4">
            <a:extLst>
              <a:ext uri="{FF2B5EF4-FFF2-40B4-BE49-F238E27FC236}">
                <a16:creationId xmlns:a16="http://schemas.microsoft.com/office/drawing/2014/main" id="{02F33B38-6A60-B535-0F01-57120F69D5BB}"/>
              </a:ext>
            </a:extLst>
          </p:cNvPr>
          <p:cNvSpPr txBox="1"/>
          <p:nvPr/>
        </p:nvSpPr>
        <p:spPr>
          <a:xfrm>
            <a:off x="490308" y="1616484"/>
            <a:ext cx="4768769" cy="369332"/>
          </a:xfrm>
          <a:prstGeom prst="rect">
            <a:avLst/>
          </a:prstGeom>
          <a:noFill/>
        </p:spPr>
        <p:txBody>
          <a:bodyPr wrap="square" rtlCol="0">
            <a:spAutoFit/>
          </a:bodyPr>
          <a:lstStyle/>
          <a:p>
            <a:r>
              <a:rPr lang="tr-TR" b="1" dirty="0"/>
              <a:t>Spesifik Su Tüketiminin Hesaplanması</a:t>
            </a:r>
          </a:p>
        </p:txBody>
      </p:sp>
      <p:sp>
        <p:nvSpPr>
          <p:cNvPr id="6" name="Metin kutusu 5">
            <a:extLst>
              <a:ext uri="{FF2B5EF4-FFF2-40B4-BE49-F238E27FC236}">
                <a16:creationId xmlns:a16="http://schemas.microsoft.com/office/drawing/2014/main" id="{A230A2B8-5739-43F1-6718-8D395F3982F9}"/>
              </a:ext>
            </a:extLst>
          </p:cNvPr>
          <p:cNvSpPr txBox="1"/>
          <p:nvPr/>
        </p:nvSpPr>
        <p:spPr>
          <a:xfrm>
            <a:off x="733375" y="2129742"/>
            <a:ext cx="10561567" cy="2308324"/>
          </a:xfrm>
          <a:prstGeom prst="rect">
            <a:avLst/>
          </a:prstGeom>
          <a:noFill/>
        </p:spPr>
        <p:txBody>
          <a:bodyPr wrap="square" rtlCol="0">
            <a:spAutoFit/>
          </a:bodyPr>
          <a:lstStyle/>
          <a:p>
            <a:r>
              <a:rPr lang="tr-TR" dirty="0"/>
              <a:t>Saha ve veri toplama çalışmalarından tesis geneli ve proses bazlı su tüketimi ve ilgili üretim miktarı değerlerinden yararlanılarak spesifik su tüketimleri (birim ürün kütlesi/hacmi/adeti vb. başına su tüketimi miktarı (örneğin L/kg ürün)) hesaplanmalıdır. Spesifik su tüketimleri tesisin ve proseslerin su verimliliği performanslarının değerlendirilmesine olanak sağlayabilir. Ayrıca hesaplanan spesifik su tüketimi değerleri; IED-IPPC sektörel BREF dokümanları ve literatürdeki benzer tesisler ile kıyaslama yapılarak potansiyel tasarruf/azaltım oranlarının hesaplanmasında kullanılmalıdır. Spesifik su tüketimi değerleri evsel su tüketimi hariç diğer tüm su kullanım noktaları için hesaplanmalıdır. Spesifik su tüketimi değerlerinin hesaplanmasında aşağıda sunulan Eşitlik kullanılabilir.</a:t>
            </a:r>
          </a:p>
        </p:txBody>
      </p:sp>
      <p:pic>
        <p:nvPicPr>
          <p:cNvPr id="7" name="Resim 6">
            <a:extLst>
              <a:ext uri="{FF2B5EF4-FFF2-40B4-BE49-F238E27FC236}">
                <a16:creationId xmlns:a16="http://schemas.microsoft.com/office/drawing/2014/main" id="{D3F23CC6-DE87-E4C7-D0AB-1A92D0F86C6D}"/>
              </a:ext>
            </a:extLst>
          </p:cNvPr>
          <p:cNvPicPr>
            <a:picLocks noChangeAspect="1"/>
          </p:cNvPicPr>
          <p:nvPr/>
        </p:nvPicPr>
        <p:blipFill>
          <a:blip r:embed="rId5"/>
          <a:stretch>
            <a:fillRect/>
          </a:stretch>
        </p:blipFill>
        <p:spPr>
          <a:xfrm>
            <a:off x="1526411" y="4779748"/>
            <a:ext cx="9005325" cy="687430"/>
          </a:xfrm>
          <a:prstGeom prst="rect">
            <a:avLst/>
          </a:prstGeom>
        </p:spPr>
      </p:pic>
      <p:pic>
        <p:nvPicPr>
          <p:cNvPr id="8" name="Resim 7">
            <a:extLst>
              <a:ext uri="{FF2B5EF4-FFF2-40B4-BE49-F238E27FC236}">
                <a16:creationId xmlns:a16="http://schemas.microsoft.com/office/drawing/2014/main" id="{3C18CDB2-2547-CBEC-5558-CA0BC0ED327D}"/>
              </a:ext>
            </a:extLst>
          </p:cNvPr>
          <p:cNvPicPr>
            <a:picLocks noChangeAspect="1"/>
          </p:cNvPicPr>
          <p:nvPr/>
        </p:nvPicPr>
        <p:blipFill>
          <a:blip r:embed="rId6"/>
          <a:stretch>
            <a:fillRect/>
          </a:stretch>
        </p:blipFill>
        <p:spPr>
          <a:xfrm>
            <a:off x="1886100" y="5808860"/>
            <a:ext cx="8451369" cy="534067"/>
          </a:xfrm>
          <a:prstGeom prst="rect">
            <a:avLst/>
          </a:prstGeom>
        </p:spPr>
      </p:pic>
    </p:spTree>
    <p:extLst>
      <p:ext uri="{BB962C8B-B14F-4D97-AF65-F5344CB8AC3E}">
        <p14:creationId xmlns:p14="http://schemas.microsoft.com/office/powerpoint/2010/main" val="244272669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7B445-2F5A-E484-7CDD-9A6A6530BB2F}"/>
            </a:ext>
          </a:extLst>
        </p:cNvPr>
        <p:cNvGrpSpPr/>
        <p:nvPr/>
      </p:nvGrpSpPr>
      <p:grpSpPr>
        <a:xfrm>
          <a:off x="0" y="0"/>
          <a:ext cx="0" cy="0"/>
          <a:chOff x="0" y="0"/>
          <a:chExt cx="0" cy="0"/>
        </a:xfrm>
      </p:grpSpPr>
      <p:pic>
        <p:nvPicPr>
          <p:cNvPr id="9" name="İçerik Yer Tutucusu 8">
            <a:extLst>
              <a:ext uri="{FF2B5EF4-FFF2-40B4-BE49-F238E27FC236}">
                <a16:creationId xmlns:a16="http://schemas.microsoft.com/office/drawing/2014/main" id="{291198A9-8A5A-2ACE-80F0-1A0312E53C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3" name="Resim 2">
            <a:extLst>
              <a:ext uri="{FF2B5EF4-FFF2-40B4-BE49-F238E27FC236}">
                <a16:creationId xmlns:a16="http://schemas.microsoft.com/office/drawing/2014/main" id="{5290129B-7820-B2FC-5114-108A5DBFC62A}"/>
              </a:ext>
            </a:extLst>
          </p:cNvPr>
          <p:cNvPicPr>
            <a:picLocks noChangeAspect="1"/>
          </p:cNvPicPr>
          <p:nvPr/>
        </p:nvPicPr>
        <p:blipFill>
          <a:blip r:embed="rId3"/>
          <a:stretch>
            <a:fillRect/>
          </a:stretch>
        </p:blipFill>
        <p:spPr>
          <a:xfrm>
            <a:off x="0" y="38644"/>
            <a:ext cx="1430767" cy="856445"/>
          </a:xfrm>
          <a:prstGeom prst="rect">
            <a:avLst/>
          </a:prstGeom>
        </p:spPr>
      </p:pic>
      <p:pic>
        <p:nvPicPr>
          <p:cNvPr id="4" name="Resim 3">
            <a:extLst>
              <a:ext uri="{FF2B5EF4-FFF2-40B4-BE49-F238E27FC236}">
                <a16:creationId xmlns:a16="http://schemas.microsoft.com/office/drawing/2014/main" id="{D92E1809-1D5A-643A-2510-4C283BF2426C}"/>
              </a:ext>
            </a:extLst>
          </p:cNvPr>
          <p:cNvPicPr>
            <a:picLocks noChangeAspect="1"/>
          </p:cNvPicPr>
          <p:nvPr/>
        </p:nvPicPr>
        <p:blipFill>
          <a:blip r:embed="rId4"/>
          <a:stretch>
            <a:fillRect/>
          </a:stretch>
        </p:blipFill>
        <p:spPr>
          <a:xfrm>
            <a:off x="10531736" y="0"/>
            <a:ext cx="1660264" cy="1319114"/>
          </a:xfrm>
          <a:prstGeom prst="rect">
            <a:avLst/>
          </a:prstGeom>
        </p:spPr>
      </p:pic>
      <p:sp>
        <p:nvSpPr>
          <p:cNvPr id="2" name="Metin kutusu 1">
            <a:extLst>
              <a:ext uri="{FF2B5EF4-FFF2-40B4-BE49-F238E27FC236}">
                <a16:creationId xmlns:a16="http://schemas.microsoft.com/office/drawing/2014/main" id="{26C45531-D4BA-5F6A-2B28-6EB080CF3710}"/>
              </a:ext>
            </a:extLst>
          </p:cNvPr>
          <p:cNvSpPr txBox="1"/>
          <p:nvPr/>
        </p:nvSpPr>
        <p:spPr>
          <a:xfrm>
            <a:off x="593849" y="865282"/>
            <a:ext cx="10804634" cy="400110"/>
          </a:xfrm>
          <a:prstGeom prst="rect">
            <a:avLst/>
          </a:prstGeom>
          <a:noFill/>
        </p:spPr>
        <p:txBody>
          <a:bodyPr wrap="square" rtlCol="0">
            <a:spAutoFit/>
          </a:bodyPr>
          <a:lstStyle/>
          <a:p>
            <a:pPr algn="just"/>
            <a:r>
              <a:rPr lang="tr-TR" sz="2000" b="0" i="0" dirty="0">
                <a:solidFill>
                  <a:srgbClr val="FF0000"/>
                </a:solidFill>
                <a:effectLst/>
              </a:rPr>
              <a:t>Sanayi Sektörü Su Verimliliği Rehber Dokümanı</a:t>
            </a:r>
          </a:p>
        </p:txBody>
      </p:sp>
      <p:sp>
        <p:nvSpPr>
          <p:cNvPr id="5" name="Metin kutusu 4">
            <a:extLst>
              <a:ext uri="{FF2B5EF4-FFF2-40B4-BE49-F238E27FC236}">
                <a16:creationId xmlns:a16="http://schemas.microsoft.com/office/drawing/2014/main" id="{6AE54ACD-E687-D1D0-29F5-3A5C9A80E8F0}"/>
              </a:ext>
            </a:extLst>
          </p:cNvPr>
          <p:cNvSpPr txBox="1"/>
          <p:nvPr/>
        </p:nvSpPr>
        <p:spPr>
          <a:xfrm>
            <a:off x="715383" y="1787644"/>
            <a:ext cx="4768769" cy="369332"/>
          </a:xfrm>
          <a:prstGeom prst="rect">
            <a:avLst/>
          </a:prstGeom>
          <a:noFill/>
        </p:spPr>
        <p:txBody>
          <a:bodyPr wrap="square" rtlCol="0">
            <a:spAutoFit/>
          </a:bodyPr>
          <a:lstStyle/>
          <a:p>
            <a:r>
              <a:rPr lang="tr-TR" b="1" dirty="0"/>
              <a:t>Spesifik Atıksu Miktarlarının Hesaplanması</a:t>
            </a:r>
          </a:p>
        </p:txBody>
      </p:sp>
      <p:sp>
        <p:nvSpPr>
          <p:cNvPr id="6" name="Metin kutusu 5">
            <a:extLst>
              <a:ext uri="{FF2B5EF4-FFF2-40B4-BE49-F238E27FC236}">
                <a16:creationId xmlns:a16="http://schemas.microsoft.com/office/drawing/2014/main" id="{E405E3D0-3FCD-4E8C-0F60-4378B8B76A13}"/>
              </a:ext>
            </a:extLst>
          </p:cNvPr>
          <p:cNvSpPr txBox="1"/>
          <p:nvPr/>
        </p:nvSpPr>
        <p:spPr>
          <a:xfrm>
            <a:off x="715383" y="2435965"/>
            <a:ext cx="10561567" cy="2308324"/>
          </a:xfrm>
          <a:prstGeom prst="rect">
            <a:avLst/>
          </a:prstGeom>
          <a:noFill/>
        </p:spPr>
        <p:txBody>
          <a:bodyPr wrap="square" rtlCol="0">
            <a:spAutoFit/>
          </a:bodyPr>
          <a:lstStyle/>
          <a:p>
            <a:r>
              <a:rPr lang="tr-TR" dirty="0"/>
              <a:t>Saha ve veri toplama çalışmalarından tesis geneli ve proses bazlı su tüketimi ve ilgili üretim miktarı değerlerinden yararlanılarak spesifik atıksu miktarları (birim ürün kütlesi/hacmi/adeti vb. başına oluşan atıksu miktarı (örneğin L/kg ürün)) hesaplanmalıdır. Spesifik atıksu miktarları tesisin ve proseslerin su verimliliği ve çevresel performanslarının değerlendirilmesine olanak sağlayabilir. Ayrıca hesaplanan spesifik atıksu miktarları; IPPC sektörel BREF dokümanları ve literatürdeki benzer tesisler ile kıyaslama yapılarak potansiyel tasarruf/azaltım oranlarının hesaplanmasında kullanılmalıdır. Spesifik atıksu miktarları evsel atıksular hariç diğer tüm atıksu oluşum noktaları için hesaplanmalıdır. Spesifik atıksu miktarlarının hesaplanmasında aşağıda sunulan Eşitlik kullanılabilir. </a:t>
            </a:r>
          </a:p>
        </p:txBody>
      </p:sp>
      <p:pic>
        <p:nvPicPr>
          <p:cNvPr id="7" name="Resim 6">
            <a:extLst>
              <a:ext uri="{FF2B5EF4-FFF2-40B4-BE49-F238E27FC236}">
                <a16:creationId xmlns:a16="http://schemas.microsoft.com/office/drawing/2014/main" id="{DDC2D06A-7928-8DCC-CD82-36D857000B08}"/>
              </a:ext>
            </a:extLst>
          </p:cNvPr>
          <p:cNvPicPr>
            <a:picLocks noChangeAspect="1"/>
          </p:cNvPicPr>
          <p:nvPr/>
        </p:nvPicPr>
        <p:blipFill>
          <a:blip r:embed="rId5"/>
          <a:stretch>
            <a:fillRect/>
          </a:stretch>
        </p:blipFill>
        <p:spPr>
          <a:xfrm>
            <a:off x="1628935" y="5052347"/>
            <a:ext cx="8451368" cy="689697"/>
          </a:xfrm>
          <a:prstGeom prst="rect">
            <a:avLst/>
          </a:prstGeom>
        </p:spPr>
      </p:pic>
      <p:pic>
        <p:nvPicPr>
          <p:cNvPr id="8" name="Resim 7">
            <a:extLst>
              <a:ext uri="{FF2B5EF4-FFF2-40B4-BE49-F238E27FC236}">
                <a16:creationId xmlns:a16="http://schemas.microsoft.com/office/drawing/2014/main" id="{1D7C65A2-15CE-F7E9-D23C-FCB011C5EA51}"/>
              </a:ext>
            </a:extLst>
          </p:cNvPr>
          <p:cNvPicPr>
            <a:picLocks noChangeAspect="1"/>
          </p:cNvPicPr>
          <p:nvPr/>
        </p:nvPicPr>
        <p:blipFill>
          <a:blip r:embed="rId6"/>
          <a:stretch>
            <a:fillRect/>
          </a:stretch>
        </p:blipFill>
        <p:spPr>
          <a:xfrm>
            <a:off x="1050907" y="5610325"/>
            <a:ext cx="10310961" cy="689697"/>
          </a:xfrm>
          <a:prstGeom prst="rect">
            <a:avLst/>
          </a:prstGeom>
        </p:spPr>
      </p:pic>
    </p:spTree>
    <p:extLst>
      <p:ext uri="{BB962C8B-B14F-4D97-AF65-F5344CB8AC3E}">
        <p14:creationId xmlns:p14="http://schemas.microsoft.com/office/powerpoint/2010/main" val="42572333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473AF-44D4-9D51-46D1-7FAA8914604B}"/>
            </a:ext>
          </a:extLst>
        </p:cNvPr>
        <p:cNvGrpSpPr/>
        <p:nvPr/>
      </p:nvGrpSpPr>
      <p:grpSpPr>
        <a:xfrm>
          <a:off x="0" y="0"/>
          <a:ext cx="0" cy="0"/>
          <a:chOff x="0" y="0"/>
          <a:chExt cx="0" cy="0"/>
        </a:xfrm>
      </p:grpSpPr>
      <p:pic>
        <p:nvPicPr>
          <p:cNvPr id="9" name="İçerik Yer Tutucusu 8">
            <a:extLst>
              <a:ext uri="{FF2B5EF4-FFF2-40B4-BE49-F238E27FC236}">
                <a16:creationId xmlns:a16="http://schemas.microsoft.com/office/drawing/2014/main" id="{78BAAC91-C0BD-0B66-5562-18E68E3D54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3" name="Resim 2">
            <a:extLst>
              <a:ext uri="{FF2B5EF4-FFF2-40B4-BE49-F238E27FC236}">
                <a16:creationId xmlns:a16="http://schemas.microsoft.com/office/drawing/2014/main" id="{7194805A-8CBA-2ADE-4432-BA40CDDC4840}"/>
              </a:ext>
            </a:extLst>
          </p:cNvPr>
          <p:cNvPicPr>
            <a:picLocks noChangeAspect="1"/>
          </p:cNvPicPr>
          <p:nvPr/>
        </p:nvPicPr>
        <p:blipFill>
          <a:blip r:embed="rId3"/>
          <a:stretch>
            <a:fillRect/>
          </a:stretch>
        </p:blipFill>
        <p:spPr>
          <a:xfrm>
            <a:off x="0" y="38644"/>
            <a:ext cx="1430767" cy="856445"/>
          </a:xfrm>
          <a:prstGeom prst="rect">
            <a:avLst/>
          </a:prstGeom>
        </p:spPr>
      </p:pic>
      <p:pic>
        <p:nvPicPr>
          <p:cNvPr id="4" name="Resim 3">
            <a:extLst>
              <a:ext uri="{FF2B5EF4-FFF2-40B4-BE49-F238E27FC236}">
                <a16:creationId xmlns:a16="http://schemas.microsoft.com/office/drawing/2014/main" id="{7C4FAAA1-CCEE-84A0-8450-78C5F4367922}"/>
              </a:ext>
            </a:extLst>
          </p:cNvPr>
          <p:cNvPicPr>
            <a:picLocks noChangeAspect="1"/>
          </p:cNvPicPr>
          <p:nvPr/>
        </p:nvPicPr>
        <p:blipFill>
          <a:blip r:embed="rId4"/>
          <a:stretch>
            <a:fillRect/>
          </a:stretch>
        </p:blipFill>
        <p:spPr>
          <a:xfrm>
            <a:off x="10531736" y="0"/>
            <a:ext cx="1660264" cy="1319114"/>
          </a:xfrm>
          <a:prstGeom prst="rect">
            <a:avLst/>
          </a:prstGeom>
        </p:spPr>
      </p:pic>
      <p:sp>
        <p:nvSpPr>
          <p:cNvPr id="11" name="Metin kutusu 10">
            <a:extLst>
              <a:ext uri="{FF2B5EF4-FFF2-40B4-BE49-F238E27FC236}">
                <a16:creationId xmlns:a16="http://schemas.microsoft.com/office/drawing/2014/main" id="{38E55468-B60F-2D65-9473-7927F855C4F3}"/>
              </a:ext>
            </a:extLst>
          </p:cNvPr>
          <p:cNvSpPr txBox="1"/>
          <p:nvPr/>
        </p:nvSpPr>
        <p:spPr>
          <a:xfrm>
            <a:off x="719279" y="793118"/>
            <a:ext cx="10804634" cy="400110"/>
          </a:xfrm>
          <a:prstGeom prst="rect">
            <a:avLst/>
          </a:prstGeom>
          <a:noFill/>
        </p:spPr>
        <p:txBody>
          <a:bodyPr wrap="square" rtlCol="0">
            <a:spAutoFit/>
          </a:bodyPr>
          <a:lstStyle/>
          <a:p>
            <a:pPr algn="just"/>
            <a:r>
              <a:rPr lang="tr-TR" sz="2000" b="0" i="0" dirty="0">
                <a:solidFill>
                  <a:srgbClr val="FF0000"/>
                </a:solidFill>
                <a:effectLst/>
              </a:rPr>
              <a:t>Sanayi Sektörü Su Verimliliği Rehber Dokümanı</a:t>
            </a:r>
          </a:p>
        </p:txBody>
      </p:sp>
      <p:sp>
        <p:nvSpPr>
          <p:cNvPr id="12" name="Metin kutusu 11">
            <a:extLst>
              <a:ext uri="{FF2B5EF4-FFF2-40B4-BE49-F238E27FC236}">
                <a16:creationId xmlns:a16="http://schemas.microsoft.com/office/drawing/2014/main" id="{70026788-B123-7510-8978-180998E52C0D}"/>
              </a:ext>
            </a:extLst>
          </p:cNvPr>
          <p:cNvSpPr txBox="1"/>
          <p:nvPr/>
        </p:nvSpPr>
        <p:spPr>
          <a:xfrm>
            <a:off x="719279" y="1364782"/>
            <a:ext cx="7649217" cy="369332"/>
          </a:xfrm>
          <a:prstGeom prst="rect">
            <a:avLst/>
          </a:prstGeom>
          <a:noFill/>
        </p:spPr>
        <p:txBody>
          <a:bodyPr wrap="square" rtlCol="0">
            <a:spAutoFit/>
          </a:bodyPr>
          <a:lstStyle/>
          <a:p>
            <a:r>
              <a:rPr lang="tr-TR" b="1" dirty="0"/>
              <a:t>Spesifik Evsel Atıksu Tüketiminin ve Atıksu Miktarlarının Hesaplanması</a:t>
            </a:r>
          </a:p>
        </p:txBody>
      </p:sp>
      <p:sp>
        <p:nvSpPr>
          <p:cNvPr id="13" name="Metin kutusu 12">
            <a:extLst>
              <a:ext uri="{FF2B5EF4-FFF2-40B4-BE49-F238E27FC236}">
                <a16:creationId xmlns:a16="http://schemas.microsoft.com/office/drawing/2014/main" id="{EB83FB34-4815-B43F-60F3-9E0D464EB317}"/>
              </a:ext>
            </a:extLst>
          </p:cNvPr>
          <p:cNvSpPr txBox="1"/>
          <p:nvPr/>
        </p:nvSpPr>
        <p:spPr>
          <a:xfrm>
            <a:off x="962346" y="2222340"/>
            <a:ext cx="10561567" cy="1754326"/>
          </a:xfrm>
          <a:prstGeom prst="rect">
            <a:avLst/>
          </a:prstGeom>
          <a:noFill/>
        </p:spPr>
        <p:txBody>
          <a:bodyPr wrap="square" rtlCol="0">
            <a:spAutoFit/>
          </a:bodyPr>
          <a:lstStyle/>
          <a:p>
            <a:r>
              <a:rPr lang="tr-TR" dirty="0"/>
              <a:t>Tesislerde su verimliliğinin değerlendirilmesinde evsel su tüketimleri ve evsel atıksu miktarlarına ilişkin de spesifik değerler hesaplanmalıdır. Spesifik evsel su tüketiminin hesaplanmasında sadece evsel su tüketimi değerleri, yıl içinde tesisin faaliyette olduğu gün sayısı ve toplam çalışan sayısı esas alınmalıdır. Benzer şekilde spesifik evsel atıksu miktarlarının hesaplanmasında da sadece evsel atıksu miktarları, yıl içerisinde tesisin faaliyette olduğu gün sayısı ve toplam çalışan sayısı esas alınmalıdır. Spesifik evsel su tüketiminin ve spesifik evsel atıksu miktarlarının hesaplanmasında sırasıyla aşağıdaki eşitlikler kullanılabilir.</a:t>
            </a:r>
          </a:p>
        </p:txBody>
      </p:sp>
      <p:pic>
        <p:nvPicPr>
          <p:cNvPr id="14" name="Resim 13">
            <a:extLst>
              <a:ext uri="{FF2B5EF4-FFF2-40B4-BE49-F238E27FC236}">
                <a16:creationId xmlns:a16="http://schemas.microsoft.com/office/drawing/2014/main" id="{55E89D51-E142-FB17-DD19-E030F366F078}"/>
              </a:ext>
            </a:extLst>
          </p:cNvPr>
          <p:cNvPicPr>
            <a:picLocks noChangeAspect="1"/>
          </p:cNvPicPr>
          <p:nvPr/>
        </p:nvPicPr>
        <p:blipFill>
          <a:blip r:embed="rId5"/>
          <a:stretch>
            <a:fillRect/>
          </a:stretch>
        </p:blipFill>
        <p:spPr>
          <a:xfrm>
            <a:off x="1803375" y="4219543"/>
            <a:ext cx="8636442" cy="944928"/>
          </a:xfrm>
          <a:prstGeom prst="rect">
            <a:avLst/>
          </a:prstGeom>
        </p:spPr>
      </p:pic>
      <p:pic>
        <p:nvPicPr>
          <p:cNvPr id="15" name="Resim 14">
            <a:extLst>
              <a:ext uri="{FF2B5EF4-FFF2-40B4-BE49-F238E27FC236}">
                <a16:creationId xmlns:a16="http://schemas.microsoft.com/office/drawing/2014/main" id="{0C16AABC-FFD0-2B6D-0453-9586F1F1BDE1}"/>
              </a:ext>
            </a:extLst>
          </p:cNvPr>
          <p:cNvPicPr>
            <a:picLocks noChangeAspect="1"/>
          </p:cNvPicPr>
          <p:nvPr/>
        </p:nvPicPr>
        <p:blipFill>
          <a:blip r:embed="rId6"/>
          <a:stretch>
            <a:fillRect/>
          </a:stretch>
        </p:blipFill>
        <p:spPr>
          <a:xfrm>
            <a:off x="1803375" y="5407348"/>
            <a:ext cx="8604643" cy="728008"/>
          </a:xfrm>
          <a:prstGeom prst="rect">
            <a:avLst/>
          </a:prstGeom>
        </p:spPr>
      </p:pic>
    </p:spTree>
    <p:extLst>
      <p:ext uri="{BB962C8B-B14F-4D97-AF65-F5344CB8AC3E}">
        <p14:creationId xmlns:p14="http://schemas.microsoft.com/office/powerpoint/2010/main" val="20615977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046BB-49E3-9BD6-FBDE-F92B1C990ABA}"/>
            </a:ext>
          </a:extLst>
        </p:cNvPr>
        <p:cNvGrpSpPr/>
        <p:nvPr/>
      </p:nvGrpSpPr>
      <p:grpSpPr>
        <a:xfrm>
          <a:off x="0" y="0"/>
          <a:ext cx="0" cy="0"/>
          <a:chOff x="0" y="0"/>
          <a:chExt cx="0" cy="0"/>
        </a:xfrm>
      </p:grpSpPr>
      <p:pic>
        <p:nvPicPr>
          <p:cNvPr id="9" name="İçerik Yer Tutucusu 8">
            <a:extLst>
              <a:ext uri="{FF2B5EF4-FFF2-40B4-BE49-F238E27FC236}">
                <a16:creationId xmlns:a16="http://schemas.microsoft.com/office/drawing/2014/main" id="{C3C84246-8D15-502E-C6BD-99910FF5CB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3" name="Resim 2">
            <a:extLst>
              <a:ext uri="{FF2B5EF4-FFF2-40B4-BE49-F238E27FC236}">
                <a16:creationId xmlns:a16="http://schemas.microsoft.com/office/drawing/2014/main" id="{05682E84-32AF-C280-0B18-AADE1AE6E129}"/>
              </a:ext>
            </a:extLst>
          </p:cNvPr>
          <p:cNvPicPr>
            <a:picLocks noChangeAspect="1"/>
          </p:cNvPicPr>
          <p:nvPr/>
        </p:nvPicPr>
        <p:blipFill>
          <a:blip r:embed="rId3"/>
          <a:stretch>
            <a:fillRect/>
          </a:stretch>
        </p:blipFill>
        <p:spPr>
          <a:xfrm>
            <a:off x="0" y="38644"/>
            <a:ext cx="1430767" cy="856445"/>
          </a:xfrm>
          <a:prstGeom prst="rect">
            <a:avLst/>
          </a:prstGeom>
        </p:spPr>
      </p:pic>
      <p:pic>
        <p:nvPicPr>
          <p:cNvPr id="4" name="Resim 3">
            <a:extLst>
              <a:ext uri="{FF2B5EF4-FFF2-40B4-BE49-F238E27FC236}">
                <a16:creationId xmlns:a16="http://schemas.microsoft.com/office/drawing/2014/main" id="{135426BE-EF99-2DE6-661A-FE635322F9EA}"/>
              </a:ext>
            </a:extLst>
          </p:cNvPr>
          <p:cNvPicPr>
            <a:picLocks noChangeAspect="1"/>
          </p:cNvPicPr>
          <p:nvPr/>
        </p:nvPicPr>
        <p:blipFill>
          <a:blip r:embed="rId4"/>
          <a:stretch>
            <a:fillRect/>
          </a:stretch>
        </p:blipFill>
        <p:spPr>
          <a:xfrm>
            <a:off x="10531736" y="0"/>
            <a:ext cx="1660264" cy="1319114"/>
          </a:xfrm>
          <a:prstGeom prst="rect">
            <a:avLst/>
          </a:prstGeom>
        </p:spPr>
      </p:pic>
      <p:sp>
        <p:nvSpPr>
          <p:cNvPr id="2" name="Metin kutusu 1">
            <a:extLst>
              <a:ext uri="{FF2B5EF4-FFF2-40B4-BE49-F238E27FC236}">
                <a16:creationId xmlns:a16="http://schemas.microsoft.com/office/drawing/2014/main" id="{8B99B0AF-B6CB-C452-6F0C-702D700E64DB}"/>
              </a:ext>
            </a:extLst>
          </p:cNvPr>
          <p:cNvSpPr txBox="1"/>
          <p:nvPr/>
        </p:nvSpPr>
        <p:spPr>
          <a:xfrm>
            <a:off x="578935" y="786094"/>
            <a:ext cx="10804634" cy="400110"/>
          </a:xfrm>
          <a:prstGeom prst="rect">
            <a:avLst/>
          </a:prstGeom>
          <a:noFill/>
        </p:spPr>
        <p:txBody>
          <a:bodyPr wrap="square" rtlCol="0">
            <a:spAutoFit/>
          </a:bodyPr>
          <a:lstStyle/>
          <a:p>
            <a:pPr algn="just"/>
            <a:r>
              <a:rPr lang="tr-TR" sz="2000" b="0" i="0" dirty="0">
                <a:solidFill>
                  <a:srgbClr val="FF0000"/>
                </a:solidFill>
                <a:effectLst/>
              </a:rPr>
              <a:t>Sanayi Sektörü Su Verimliliği Rehber Dokümanı</a:t>
            </a:r>
          </a:p>
        </p:txBody>
      </p:sp>
      <p:sp>
        <p:nvSpPr>
          <p:cNvPr id="5" name="Metin kutusu 4">
            <a:extLst>
              <a:ext uri="{FF2B5EF4-FFF2-40B4-BE49-F238E27FC236}">
                <a16:creationId xmlns:a16="http://schemas.microsoft.com/office/drawing/2014/main" id="{8555592F-4852-C56A-8F00-57913B3FFA95}"/>
              </a:ext>
            </a:extLst>
          </p:cNvPr>
          <p:cNvSpPr txBox="1"/>
          <p:nvPr/>
        </p:nvSpPr>
        <p:spPr>
          <a:xfrm>
            <a:off x="578935" y="1357758"/>
            <a:ext cx="7649217" cy="369332"/>
          </a:xfrm>
          <a:prstGeom prst="rect">
            <a:avLst/>
          </a:prstGeom>
          <a:noFill/>
        </p:spPr>
        <p:txBody>
          <a:bodyPr wrap="square" rtlCol="0">
            <a:spAutoFit/>
          </a:bodyPr>
          <a:lstStyle/>
          <a:p>
            <a:r>
              <a:rPr lang="tr-TR" b="1" dirty="0"/>
              <a:t>Spesifik Kirlilik Yüklerinin Hesaplanması</a:t>
            </a:r>
          </a:p>
        </p:txBody>
      </p:sp>
      <p:pic>
        <p:nvPicPr>
          <p:cNvPr id="6" name="Resim 5">
            <a:extLst>
              <a:ext uri="{FF2B5EF4-FFF2-40B4-BE49-F238E27FC236}">
                <a16:creationId xmlns:a16="http://schemas.microsoft.com/office/drawing/2014/main" id="{ECB054F9-920F-514A-F1CD-3A8933E06919}"/>
              </a:ext>
            </a:extLst>
          </p:cNvPr>
          <p:cNvPicPr>
            <a:picLocks noChangeAspect="1"/>
          </p:cNvPicPr>
          <p:nvPr/>
        </p:nvPicPr>
        <p:blipFill>
          <a:blip r:embed="rId5"/>
          <a:stretch>
            <a:fillRect/>
          </a:stretch>
        </p:blipFill>
        <p:spPr>
          <a:xfrm>
            <a:off x="1976768" y="3330747"/>
            <a:ext cx="8281866" cy="902824"/>
          </a:xfrm>
          <a:prstGeom prst="rect">
            <a:avLst/>
          </a:prstGeom>
        </p:spPr>
      </p:pic>
    </p:spTree>
    <p:extLst>
      <p:ext uri="{BB962C8B-B14F-4D97-AF65-F5344CB8AC3E}">
        <p14:creationId xmlns:p14="http://schemas.microsoft.com/office/powerpoint/2010/main" val="287961852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69963-0C8F-3D91-A14B-BF9D646C491E}"/>
            </a:ext>
          </a:extLst>
        </p:cNvPr>
        <p:cNvGrpSpPr/>
        <p:nvPr/>
      </p:nvGrpSpPr>
      <p:grpSpPr>
        <a:xfrm>
          <a:off x="0" y="0"/>
          <a:ext cx="0" cy="0"/>
          <a:chOff x="0" y="0"/>
          <a:chExt cx="0" cy="0"/>
        </a:xfrm>
      </p:grpSpPr>
      <p:pic>
        <p:nvPicPr>
          <p:cNvPr id="9" name="İçerik Yer Tutucusu 8">
            <a:extLst>
              <a:ext uri="{FF2B5EF4-FFF2-40B4-BE49-F238E27FC236}">
                <a16:creationId xmlns:a16="http://schemas.microsoft.com/office/drawing/2014/main" id="{1F4FDE57-93C1-8992-7584-B9E0562B18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3" name="Resim 2">
            <a:extLst>
              <a:ext uri="{FF2B5EF4-FFF2-40B4-BE49-F238E27FC236}">
                <a16:creationId xmlns:a16="http://schemas.microsoft.com/office/drawing/2014/main" id="{96E39AAE-C9BE-F6F6-0BE0-35AEE68E06E8}"/>
              </a:ext>
            </a:extLst>
          </p:cNvPr>
          <p:cNvPicPr>
            <a:picLocks noChangeAspect="1"/>
          </p:cNvPicPr>
          <p:nvPr/>
        </p:nvPicPr>
        <p:blipFill>
          <a:blip r:embed="rId3"/>
          <a:stretch>
            <a:fillRect/>
          </a:stretch>
        </p:blipFill>
        <p:spPr>
          <a:xfrm>
            <a:off x="0" y="38644"/>
            <a:ext cx="1430767" cy="856445"/>
          </a:xfrm>
          <a:prstGeom prst="rect">
            <a:avLst/>
          </a:prstGeom>
        </p:spPr>
      </p:pic>
      <p:pic>
        <p:nvPicPr>
          <p:cNvPr id="4" name="Resim 3">
            <a:extLst>
              <a:ext uri="{FF2B5EF4-FFF2-40B4-BE49-F238E27FC236}">
                <a16:creationId xmlns:a16="http://schemas.microsoft.com/office/drawing/2014/main" id="{BB95AEE9-1FF0-EFCF-E97A-FF0B21BE893B}"/>
              </a:ext>
            </a:extLst>
          </p:cNvPr>
          <p:cNvPicPr>
            <a:picLocks noChangeAspect="1"/>
          </p:cNvPicPr>
          <p:nvPr/>
        </p:nvPicPr>
        <p:blipFill>
          <a:blip r:embed="rId4"/>
          <a:stretch>
            <a:fillRect/>
          </a:stretch>
        </p:blipFill>
        <p:spPr>
          <a:xfrm>
            <a:off x="10531736" y="0"/>
            <a:ext cx="1660264" cy="1319114"/>
          </a:xfrm>
          <a:prstGeom prst="rect">
            <a:avLst/>
          </a:prstGeom>
        </p:spPr>
      </p:pic>
      <p:sp>
        <p:nvSpPr>
          <p:cNvPr id="2" name="Metin kutusu 1">
            <a:extLst>
              <a:ext uri="{FF2B5EF4-FFF2-40B4-BE49-F238E27FC236}">
                <a16:creationId xmlns:a16="http://schemas.microsoft.com/office/drawing/2014/main" id="{CE666CC9-8D6D-8FE3-544E-8DD145F2F664}"/>
              </a:ext>
            </a:extLst>
          </p:cNvPr>
          <p:cNvSpPr txBox="1"/>
          <p:nvPr/>
        </p:nvSpPr>
        <p:spPr>
          <a:xfrm>
            <a:off x="649804" y="837105"/>
            <a:ext cx="10804634" cy="400110"/>
          </a:xfrm>
          <a:prstGeom prst="rect">
            <a:avLst/>
          </a:prstGeom>
          <a:noFill/>
        </p:spPr>
        <p:txBody>
          <a:bodyPr wrap="square" rtlCol="0">
            <a:spAutoFit/>
          </a:bodyPr>
          <a:lstStyle/>
          <a:p>
            <a:pPr algn="just"/>
            <a:r>
              <a:rPr lang="tr-TR" sz="2000" b="0" i="0" dirty="0">
                <a:solidFill>
                  <a:srgbClr val="FF0000"/>
                </a:solidFill>
                <a:effectLst/>
              </a:rPr>
              <a:t>Sanayi Sektörü Su Verimliliği Rehber Dokümanı</a:t>
            </a:r>
          </a:p>
        </p:txBody>
      </p:sp>
      <p:sp>
        <p:nvSpPr>
          <p:cNvPr id="5" name="Metin kutusu 4">
            <a:extLst>
              <a:ext uri="{FF2B5EF4-FFF2-40B4-BE49-F238E27FC236}">
                <a16:creationId xmlns:a16="http://schemas.microsoft.com/office/drawing/2014/main" id="{731A2D18-10DE-9274-4FC8-872588675264}"/>
              </a:ext>
            </a:extLst>
          </p:cNvPr>
          <p:cNvSpPr txBox="1"/>
          <p:nvPr/>
        </p:nvSpPr>
        <p:spPr>
          <a:xfrm>
            <a:off x="649804" y="1603256"/>
            <a:ext cx="10079900" cy="646331"/>
          </a:xfrm>
          <a:prstGeom prst="rect">
            <a:avLst/>
          </a:prstGeom>
          <a:noFill/>
        </p:spPr>
        <p:txBody>
          <a:bodyPr wrap="square" rtlCol="0">
            <a:spAutoFit/>
          </a:bodyPr>
          <a:lstStyle/>
          <a:p>
            <a:r>
              <a:rPr lang="tr-TR" b="1" dirty="0"/>
              <a:t>Tesisin Spesifik Değerlerinin Sektörel </a:t>
            </a:r>
            <a:r>
              <a:rPr lang="tr-TR" b="1" dirty="0" err="1"/>
              <a:t>Bref</a:t>
            </a:r>
            <a:r>
              <a:rPr lang="tr-TR" b="1" dirty="0"/>
              <a:t> Dokümanlarında Yer Alan Benzer Tesis Verileriyle Karşılaştırılması ve Potansiyel Tasarrufların/Azalmaların Belirlenmesi</a:t>
            </a:r>
          </a:p>
        </p:txBody>
      </p:sp>
      <p:sp>
        <p:nvSpPr>
          <p:cNvPr id="6" name="Metin kutusu 5">
            <a:extLst>
              <a:ext uri="{FF2B5EF4-FFF2-40B4-BE49-F238E27FC236}">
                <a16:creationId xmlns:a16="http://schemas.microsoft.com/office/drawing/2014/main" id="{9B1E43CD-7921-EE56-8418-61CD1628DF61}"/>
              </a:ext>
            </a:extLst>
          </p:cNvPr>
          <p:cNvSpPr txBox="1"/>
          <p:nvPr/>
        </p:nvSpPr>
        <p:spPr>
          <a:xfrm>
            <a:off x="810200" y="2267099"/>
            <a:ext cx="10301469" cy="1477328"/>
          </a:xfrm>
          <a:prstGeom prst="rect">
            <a:avLst/>
          </a:prstGeom>
          <a:noFill/>
        </p:spPr>
        <p:txBody>
          <a:bodyPr wrap="square" rtlCol="0">
            <a:spAutoFit/>
          </a:bodyPr>
          <a:lstStyle/>
          <a:p>
            <a:r>
              <a:rPr lang="tr-TR" dirty="0"/>
              <a:t>IED-IPPC sektörel BREF dokümanları ve ilgili literatür incelenerek benzer tesislere ait referans değerler belirlenmelidir. Tesis için hesaplanan spesifik değerler (yıllık ortalama değerler) BREF belgelerinden ve/veya literatürden elde edilen referans değerlerle karşılaştırılmalıdır. Bu karşılaştırma ile su tüketimi ve atıksu miktarlarında sağlanabilinecek tasarruf/azaltım potansiyelleri belirlenmelidir. Potansiyel tasarruf/azaltım oranlarının hesaplanmasında aşağıdaki eşitlikler kullanılabilir.</a:t>
            </a:r>
          </a:p>
        </p:txBody>
      </p:sp>
      <p:pic>
        <p:nvPicPr>
          <p:cNvPr id="7" name="Resim 6">
            <a:extLst>
              <a:ext uri="{FF2B5EF4-FFF2-40B4-BE49-F238E27FC236}">
                <a16:creationId xmlns:a16="http://schemas.microsoft.com/office/drawing/2014/main" id="{885722B7-C080-E009-6518-6B05094B02CF}"/>
              </a:ext>
            </a:extLst>
          </p:cNvPr>
          <p:cNvPicPr>
            <a:picLocks noChangeAspect="1"/>
          </p:cNvPicPr>
          <p:nvPr/>
        </p:nvPicPr>
        <p:blipFill>
          <a:blip r:embed="rId5"/>
          <a:stretch>
            <a:fillRect/>
          </a:stretch>
        </p:blipFill>
        <p:spPr>
          <a:xfrm>
            <a:off x="1117465" y="3823648"/>
            <a:ext cx="9727985" cy="624894"/>
          </a:xfrm>
          <a:prstGeom prst="rect">
            <a:avLst/>
          </a:prstGeom>
        </p:spPr>
      </p:pic>
      <p:pic>
        <p:nvPicPr>
          <p:cNvPr id="8" name="Resim 7">
            <a:extLst>
              <a:ext uri="{FF2B5EF4-FFF2-40B4-BE49-F238E27FC236}">
                <a16:creationId xmlns:a16="http://schemas.microsoft.com/office/drawing/2014/main" id="{BFC1FC99-428C-D290-60AF-BA8AF9A27236}"/>
              </a:ext>
            </a:extLst>
          </p:cNvPr>
          <p:cNvPicPr>
            <a:picLocks noChangeAspect="1"/>
          </p:cNvPicPr>
          <p:nvPr/>
        </p:nvPicPr>
        <p:blipFill>
          <a:blip r:embed="rId6"/>
          <a:stretch>
            <a:fillRect/>
          </a:stretch>
        </p:blipFill>
        <p:spPr>
          <a:xfrm>
            <a:off x="1102549" y="4399061"/>
            <a:ext cx="9627155" cy="396274"/>
          </a:xfrm>
          <a:prstGeom prst="rect">
            <a:avLst/>
          </a:prstGeom>
        </p:spPr>
      </p:pic>
      <p:pic>
        <p:nvPicPr>
          <p:cNvPr id="10" name="Resim 9">
            <a:extLst>
              <a:ext uri="{FF2B5EF4-FFF2-40B4-BE49-F238E27FC236}">
                <a16:creationId xmlns:a16="http://schemas.microsoft.com/office/drawing/2014/main" id="{8B42B6BA-43ED-D7F2-59E9-1E6207737AC3}"/>
              </a:ext>
            </a:extLst>
          </p:cNvPr>
          <p:cNvPicPr>
            <a:picLocks noChangeAspect="1"/>
          </p:cNvPicPr>
          <p:nvPr/>
        </p:nvPicPr>
        <p:blipFill>
          <a:blip r:embed="rId7"/>
          <a:stretch>
            <a:fillRect/>
          </a:stretch>
        </p:blipFill>
        <p:spPr>
          <a:xfrm>
            <a:off x="1238543" y="5094294"/>
            <a:ext cx="9627155" cy="624894"/>
          </a:xfrm>
          <a:prstGeom prst="rect">
            <a:avLst/>
          </a:prstGeom>
        </p:spPr>
      </p:pic>
      <p:pic>
        <p:nvPicPr>
          <p:cNvPr id="11" name="Resim 10">
            <a:extLst>
              <a:ext uri="{FF2B5EF4-FFF2-40B4-BE49-F238E27FC236}">
                <a16:creationId xmlns:a16="http://schemas.microsoft.com/office/drawing/2014/main" id="{BB6EDEFC-759B-FC1B-06B9-D963C48599E6}"/>
              </a:ext>
            </a:extLst>
          </p:cNvPr>
          <p:cNvPicPr>
            <a:picLocks noChangeAspect="1"/>
          </p:cNvPicPr>
          <p:nvPr/>
        </p:nvPicPr>
        <p:blipFill>
          <a:blip r:embed="rId8"/>
          <a:stretch>
            <a:fillRect/>
          </a:stretch>
        </p:blipFill>
        <p:spPr>
          <a:xfrm>
            <a:off x="1194630" y="5925250"/>
            <a:ext cx="9337106" cy="426757"/>
          </a:xfrm>
          <a:prstGeom prst="rect">
            <a:avLst/>
          </a:prstGeom>
        </p:spPr>
      </p:pic>
    </p:spTree>
    <p:extLst>
      <p:ext uri="{BB962C8B-B14F-4D97-AF65-F5344CB8AC3E}">
        <p14:creationId xmlns:p14="http://schemas.microsoft.com/office/powerpoint/2010/main" val="28338056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1641-5A82-0B65-5730-932F8894E2DB}"/>
            </a:ext>
          </a:extLst>
        </p:cNvPr>
        <p:cNvGrpSpPr/>
        <p:nvPr/>
      </p:nvGrpSpPr>
      <p:grpSpPr>
        <a:xfrm>
          <a:off x="0" y="0"/>
          <a:ext cx="0" cy="0"/>
          <a:chOff x="0" y="0"/>
          <a:chExt cx="0" cy="0"/>
        </a:xfrm>
      </p:grpSpPr>
      <p:pic>
        <p:nvPicPr>
          <p:cNvPr id="9" name="İçerik Yer Tutucusu 8">
            <a:extLst>
              <a:ext uri="{FF2B5EF4-FFF2-40B4-BE49-F238E27FC236}">
                <a16:creationId xmlns:a16="http://schemas.microsoft.com/office/drawing/2014/main" id="{EB60E8CF-0191-95A9-FAC1-D5E6AA7722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3" name="Resim 2">
            <a:extLst>
              <a:ext uri="{FF2B5EF4-FFF2-40B4-BE49-F238E27FC236}">
                <a16:creationId xmlns:a16="http://schemas.microsoft.com/office/drawing/2014/main" id="{5FE795CF-B048-43D6-4066-F0C1F2A05B5E}"/>
              </a:ext>
            </a:extLst>
          </p:cNvPr>
          <p:cNvPicPr>
            <a:picLocks noChangeAspect="1"/>
          </p:cNvPicPr>
          <p:nvPr/>
        </p:nvPicPr>
        <p:blipFill>
          <a:blip r:embed="rId3"/>
          <a:stretch>
            <a:fillRect/>
          </a:stretch>
        </p:blipFill>
        <p:spPr>
          <a:xfrm>
            <a:off x="0" y="38644"/>
            <a:ext cx="1430767" cy="856445"/>
          </a:xfrm>
          <a:prstGeom prst="rect">
            <a:avLst/>
          </a:prstGeom>
        </p:spPr>
      </p:pic>
      <p:pic>
        <p:nvPicPr>
          <p:cNvPr id="4" name="Resim 3">
            <a:extLst>
              <a:ext uri="{FF2B5EF4-FFF2-40B4-BE49-F238E27FC236}">
                <a16:creationId xmlns:a16="http://schemas.microsoft.com/office/drawing/2014/main" id="{6ACE7A01-3740-E7D1-8122-1EF164A6D9C5}"/>
              </a:ext>
            </a:extLst>
          </p:cNvPr>
          <p:cNvPicPr>
            <a:picLocks noChangeAspect="1"/>
          </p:cNvPicPr>
          <p:nvPr/>
        </p:nvPicPr>
        <p:blipFill>
          <a:blip r:embed="rId4"/>
          <a:stretch>
            <a:fillRect/>
          </a:stretch>
        </p:blipFill>
        <p:spPr>
          <a:xfrm>
            <a:off x="10531736" y="0"/>
            <a:ext cx="1660264" cy="1319114"/>
          </a:xfrm>
          <a:prstGeom prst="rect">
            <a:avLst/>
          </a:prstGeom>
        </p:spPr>
      </p:pic>
      <p:sp>
        <p:nvSpPr>
          <p:cNvPr id="2" name="Metin kutusu 1">
            <a:extLst>
              <a:ext uri="{FF2B5EF4-FFF2-40B4-BE49-F238E27FC236}">
                <a16:creationId xmlns:a16="http://schemas.microsoft.com/office/drawing/2014/main" id="{ED74B900-F0FC-4933-F99B-AE34AB684D3F}"/>
              </a:ext>
            </a:extLst>
          </p:cNvPr>
          <p:cNvSpPr txBox="1"/>
          <p:nvPr/>
        </p:nvSpPr>
        <p:spPr>
          <a:xfrm>
            <a:off x="578935" y="895089"/>
            <a:ext cx="10804634" cy="400110"/>
          </a:xfrm>
          <a:prstGeom prst="rect">
            <a:avLst/>
          </a:prstGeom>
          <a:noFill/>
        </p:spPr>
        <p:txBody>
          <a:bodyPr wrap="square" rtlCol="0">
            <a:spAutoFit/>
          </a:bodyPr>
          <a:lstStyle/>
          <a:p>
            <a:pPr algn="just"/>
            <a:r>
              <a:rPr lang="tr-TR" sz="2000" b="0" i="0" dirty="0">
                <a:solidFill>
                  <a:srgbClr val="FF0000"/>
                </a:solidFill>
                <a:effectLst/>
              </a:rPr>
              <a:t>Sanayi Sektörü Su Verimliliği Rehber Dokümanı</a:t>
            </a:r>
          </a:p>
        </p:txBody>
      </p:sp>
      <p:sp>
        <p:nvSpPr>
          <p:cNvPr id="5" name="Metin kutusu 4">
            <a:extLst>
              <a:ext uri="{FF2B5EF4-FFF2-40B4-BE49-F238E27FC236}">
                <a16:creationId xmlns:a16="http://schemas.microsoft.com/office/drawing/2014/main" id="{40054305-9DEF-62F1-58BC-C3E9FA243B97}"/>
              </a:ext>
            </a:extLst>
          </p:cNvPr>
          <p:cNvSpPr txBox="1"/>
          <p:nvPr/>
        </p:nvSpPr>
        <p:spPr>
          <a:xfrm>
            <a:off x="578935" y="1466753"/>
            <a:ext cx="10079900" cy="369332"/>
          </a:xfrm>
          <a:prstGeom prst="rect">
            <a:avLst/>
          </a:prstGeom>
          <a:noFill/>
        </p:spPr>
        <p:txBody>
          <a:bodyPr wrap="square" rtlCol="0">
            <a:spAutoFit/>
          </a:bodyPr>
          <a:lstStyle/>
          <a:p>
            <a:r>
              <a:rPr lang="tr-TR" b="1" dirty="0"/>
              <a:t>Nihai MET Listesinin Belirlenmesi</a:t>
            </a:r>
          </a:p>
        </p:txBody>
      </p:sp>
      <p:sp>
        <p:nvSpPr>
          <p:cNvPr id="6" name="Metin kutusu 5">
            <a:extLst>
              <a:ext uri="{FF2B5EF4-FFF2-40B4-BE49-F238E27FC236}">
                <a16:creationId xmlns:a16="http://schemas.microsoft.com/office/drawing/2014/main" id="{C932E641-1C05-41CB-D58D-29663BCDC5BF}"/>
              </a:ext>
            </a:extLst>
          </p:cNvPr>
          <p:cNvSpPr txBox="1"/>
          <p:nvPr/>
        </p:nvSpPr>
        <p:spPr>
          <a:xfrm>
            <a:off x="737084" y="2300988"/>
            <a:ext cx="10301469" cy="2308324"/>
          </a:xfrm>
          <a:prstGeom prst="rect">
            <a:avLst/>
          </a:prstGeom>
          <a:noFill/>
        </p:spPr>
        <p:txBody>
          <a:bodyPr wrap="square" rtlCol="0">
            <a:spAutoFit/>
          </a:bodyPr>
          <a:lstStyle/>
          <a:p>
            <a:r>
              <a:rPr lang="tr-TR" dirty="0"/>
              <a:t>IED-IPPC sektörel BREF dokümanlarında yer alan ve tesisin geneli/mevcut prosesleri için uygulanabilir olan </a:t>
            </a:r>
            <a:r>
              <a:rPr lang="tr-TR" dirty="0" err="1"/>
              <a:t>MET’ler</a:t>
            </a:r>
            <a:r>
              <a:rPr lang="tr-TR" dirty="0"/>
              <a:t> listelenerek bir ilk MET listesi oluşturulmalıdır. Ayrıca </a:t>
            </a:r>
            <a:r>
              <a:rPr lang="tr-TR" dirty="0" err="1"/>
              <a:t>MET’lerin</a:t>
            </a:r>
            <a:r>
              <a:rPr lang="tr-TR" dirty="0"/>
              <a:t> öncelik değerlendirmesinde kullanılmak üzere değerlendirme </a:t>
            </a:r>
            <a:r>
              <a:rPr lang="tr-TR" dirty="0" err="1"/>
              <a:t>kritelerleri</a:t>
            </a:r>
            <a:r>
              <a:rPr lang="tr-TR" dirty="0"/>
              <a:t> belirlenmelidir. Bu değerlendirme kriterleri; tahmini su tasarrufu, tahmini ekonomik tasarruf, çevresel faydalar, uygulanabilirlik, çapraz medya etkileri (yan etkiler), tesisin önceliği gibi kriterlerden oluşabilir. Hazırlanmış olan ilk MET listesi ve değerlendirme kriterleri tesis personeli tarafından önceliklerine göre puanlandırılmalıdır. Bu kapsamda bireysel düşünceleri veya önyargıları önlemek için en az 5 personelin (teknik ve yönetim) önceliklendirme çalışmasına katılımı sağlanmalıdır.</a:t>
            </a:r>
          </a:p>
        </p:txBody>
      </p:sp>
    </p:spTree>
    <p:extLst>
      <p:ext uri="{BB962C8B-B14F-4D97-AF65-F5344CB8AC3E}">
        <p14:creationId xmlns:p14="http://schemas.microsoft.com/office/powerpoint/2010/main" val="35609932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F2C2D-65DE-F69F-4E41-A29BA234B90E}"/>
            </a:ext>
          </a:extLst>
        </p:cNvPr>
        <p:cNvGrpSpPr/>
        <p:nvPr/>
      </p:nvGrpSpPr>
      <p:grpSpPr>
        <a:xfrm>
          <a:off x="0" y="0"/>
          <a:ext cx="0" cy="0"/>
          <a:chOff x="0" y="0"/>
          <a:chExt cx="0" cy="0"/>
        </a:xfrm>
      </p:grpSpPr>
      <p:pic>
        <p:nvPicPr>
          <p:cNvPr id="9" name="İçerik Yer Tutucusu 8">
            <a:extLst>
              <a:ext uri="{FF2B5EF4-FFF2-40B4-BE49-F238E27FC236}">
                <a16:creationId xmlns:a16="http://schemas.microsoft.com/office/drawing/2014/main" id="{CDEA6FD4-3309-A979-BC92-BFC1C1528B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3" name="Resim 2">
            <a:extLst>
              <a:ext uri="{FF2B5EF4-FFF2-40B4-BE49-F238E27FC236}">
                <a16:creationId xmlns:a16="http://schemas.microsoft.com/office/drawing/2014/main" id="{AEF671EE-96D5-6F06-3053-1F0F857FF4CF}"/>
              </a:ext>
            </a:extLst>
          </p:cNvPr>
          <p:cNvPicPr>
            <a:picLocks noChangeAspect="1"/>
          </p:cNvPicPr>
          <p:nvPr/>
        </p:nvPicPr>
        <p:blipFill>
          <a:blip r:embed="rId3"/>
          <a:stretch>
            <a:fillRect/>
          </a:stretch>
        </p:blipFill>
        <p:spPr>
          <a:xfrm>
            <a:off x="0" y="38644"/>
            <a:ext cx="1430767" cy="856445"/>
          </a:xfrm>
          <a:prstGeom prst="rect">
            <a:avLst/>
          </a:prstGeom>
        </p:spPr>
      </p:pic>
      <p:pic>
        <p:nvPicPr>
          <p:cNvPr id="4" name="Resim 3">
            <a:extLst>
              <a:ext uri="{FF2B5EF4-FFF2-40B4-BE49-F238E27FC236}">
                <a16:creationId xmlns:a16="http://schemas.microsoft.com/office/drawing/2014/main" id="{749D27F1-4A2E-EBF7-8015-266C634DD123}"/>
              </a:ext>
            </a:extLst>
          </p:cNvPr>
          <p:cNvPicPr>
            <a:picLocks noChangeAspect="1"/>
          </p:cNvPicPr>
          <p:nvPr/>
        </p:nvPicPr>
        <p:blipFill>
          <a:blip r:embed="rId4"/>
          <a:stretch>
            <a:fillRect/>
          </a:stretch>
        </p:blipFill>
        <p:spPr>
          <a:xfrm>
            <a:off x="10531736" y="0"/>
            <a:ext cx="1660264" cy="1319114"/>
          </a:xfrm>
          <a:prstGeom prst="rect">
            <a:avLst/>
          </a:prstGeom>
        </p:spPr>
      </p:pic>
      <p:sp>
        <p:nvSpPr>
          <p:cNvPr id="2" name="Metin kutusu 1">
            <a:extLst>
              <a:ext uri="{FF2B5EF4-FFF2-40B4-BE49-F238E27FC236}">
                <a16:creationId xmlns:a16="http://schemas.microsoft.com/office/drawing/2014/main" id="{0DF8D570-6557-DBCC-94E6-5CC4838086F7}"/>
              </a:ext>
            </a:extLst>
          </p:cNvPr>
          <p:cNvSpPr txBox="1"/>
          <p:nvPr/>
        </p:nvSpPr>
        <p:spPr>
          <a:xfrm>
            <a:off x="1387366" y="459502"/>
            <a:ext cx="10804634" cy="400110"/>
          </a:xfrm>
          <a:prstGeom prst="rect">
            <a:avLst/>
          </a:prstGeom>
          <a:noFill/>
        </p:spPr>
        <p:txBody>
          <a:bodyPr wrap="square" rtlCol="0">
            <a:spAutoFit/>
          </a:bodyPr>
          <a:lstStyle/>
          <a:p>
            <a:pPr algn="just"/>
            <a:r>
              <a:rPr lang="tr-TR" sz="2000" b="0" i="0" dirty="0">
                <a:solidFill>
                  <a:srgbClr val="FF0000"/>
                </a:solidFill>
                <a:effectLst/>
              </a:rPr>
              <a:t>Sanayi Sektörü Su Verimliliği Rehber Dokümanı</a:t>
            </a:r>
          </a:p>
        </p:txBody>
      </p:sp>
      <p:sp>
        <p:nvSpPr>
          <p:cNvPr id="5" name="Metin kutusu 4">
            <a:extLst>
              <a:ext uri="{FF2B5EF4-FFF2-40B4-BE49-F238E27FC236}">
                <a16:creationId xmlns:a16="http://schemas.microsoft.com/office/drawing/2014/main" id="{2E1486C0-8DCB-C6E4-BA10-6CE6A94C4645}"/>
              </a:ext>
            </a:extLst>
          </p:cNvPr>
          <p:cNvSpPr txBox="1"/>
          <p:nvPr/>
        </p:nvSpPr>
        <p:spPr>
          <a:xfrm>
            <a:off x="707705" y="1035363"/>
            <a:ext cx="10079900" cy="369332"/>
          </a:xfrm>
          <a:prstGeom prst="rect">
            <a:avLst/>
          </a:prstGeom>
          <a:noFill/>
        </p:spPr>
        <p:txBody>
          <a:bodyPr wrap="square" rtlCol="0">
            <a:spAutoFit/>
          </a:bodyPr>
          <a:lstStyle/>
          <a:p>
            <a:r>
              <a:rPr lang="tr-TR" b="1" dirty="0"/>
              <a:t>Nihai MET Listesinin Belirlenmesi</a:t>
            </a:r>
          </a:p>
        </p:txBody>
      </p:sp>
      <p:pic>
        <p:nvPicPr>
          <p:cNvPr id="6" name="Resim 5">
            <a:extLst>
              <a:ext uri="{FF2B5EF4-FFF2-40B4-BE49-F238E27FC236}">
                <a16:creationId xmlns:a16="http://schemas.microsoft.com/office/drawing/2014/main" id="{CE3E2055-59D4-09B5-D9DC-522C1BB0328A}"/>
              </a:ext>
            </a:extLst>
          </p:cNvPr>
          <p:cNvPicPr>
            <a:picLocks noChangeAspect="1"/>
          </p:cNvPicPr>
          <p:nvPr/>
        </p:nvPicPr>
        <p:blipFill>
          <a:blip r:embed="rId5"/>
          <a:stretch>
            <a:fillRect/>
          </a:stretch>
        </p:blipFill>
        <p:spPr>
          <a:xfrm>
            <a:off x="2451757" y="1319114"/>
            <a:ext cx="7589428" cy="5479854"/>
          </a:xfrm>
          <a:prstGeom prst="rect">
            <a:avLst/>
          </a:prstGeom>
        </p:spPr>
      </p:pic>
    </p:spTree>
    <p:extLst>
      <p:ext uri="{BB962C8B-B14F-4D97-AF65-F5344CB8AC3E}">
        <p14:creationId xmlns:p14="http://schemas.microsoft.com/office/powerpoint/2010/main" val="33367008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43056-F4A1-1F17-232E-6967B06FA2AE}"/>
            </a:ext>
          </a:extLst>
        </p:cNvPr>
        <p:cNvGrpSpPr/>
        <p:nvPr/>
      </p:nvGrpSpPr>
      <p:grpSpPr>
        <a:xfrm>
          <a:off x="0" y="0"/>
          <a:ext cx="0" cy="0"/>
          <a:chOff x="0" y="0"/>
          <a:chExt cx="0" cy="0"/>
        </a:xfrm>
      </p:grpSpPr>
      <p:pic>
        <p:nvPicPr>
          <p:cNvPr id="9" name="İçerik Yer Tutucusu 8">
            <a:extLst>
              <a:ext uri="{FF2B5EF4-FFF2-40B4-BE49-F238E27FC236}">
                <a16:creationId xmlns:a16="http://schemas.microsoft.com/office/drawing/2014/main" id="{65797889-8D23-0990-89BC-FEE7A22957E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3" name="Resim 2">
            <a:extLst>
              <a:ext uri="{FF2B5EF4-FFF2-40B4-BE49-F238E27FC236}">
                <a16:creationId xmlns:a16="http://schemas.microsoft.com/office/drawing/2014/main" id="{B4FBF709-1658-7472-99A3-3A19B645D4C9}"/>
              </a:ext>
            </a:extLst>
          </p:cNvPr>
          <p:cNvPicPr>
            <a:picLocks noChangeAspect="1"/>
          </p:cNvPicPr>
          <p:nvPr/>
        </p:nvPicPr>
        <p:blipFill>
          <a:blip r:embed="rId3"/>
          <a:stretch>
            <a:fillRect/>
          </a:stretch>
        </p:blipFill>
        <p:spPr>
          <a:xfrm>
            <a:off x="0" y="38644"/>
            <a:ext cx="1430767" cy="856445"/>
          </a:xfrm>
          <a:prstGeom prst="rect">
            <a:avLst/>
          </a:prstGeom>
        </p:spPr>
      </p:pic>
      <p:pic>
        <p:nvPicPr>
          <p:cNvPr id="4" name="Resim 3">
            <a:extLst>
              <a:ext uri="{FF2B5EF4-FFF2-40B4-BE49-F238E27FC236}">
                <a16:creationId xmlns:a16="http://schemas.microsoft.com/office/drawing/2014/main" id="{F18FBA15-D43C-F482-D48E-550259272DBF}"/>
              </a:ext>
            </a:extLst>
          </p:cNvPr>
          <p:cNvPicPr>
            <a:picLocks noChangeAspect="1"/>
          </p:cNvPicPr>
          <p:nvPr/>
        </p:nvPicPr>
        <p:blipFill>
          <a:blip r:embed="rId4"/>
          <a:stretch>
            <a:fillRect/>
          </a:stretch>
        </p:blipFill>
        <p:spPr>
          <a:xfrm>
            <a:off x="10531736" y="0"/>
            <a:ext cx="1660264" cy="1319114"/>
          </a:xfrm>
          <a:prstGeom prst="rect">
            <a:avLst/>
          </a:prstGeom>
        </p:spPr>
      </p:pic>
      <p:sp>
        <p:nvSpPr>
          <p:cNvPr id="2" name="Metin kutusu 1">
            <a:extLst>
              <a:ext uri="{FF2B5EF4-FFF2-40B4-BE49-F238E27FC236}">
                <a16:creationId xmlns:a16="http://schemas.microsoft.com/office/drawing/2014/main" id="{9579B8DD-A02E-6868-4B6C-1C843264D673}"/>
              </a:ext>
            </a:extLst>
          </p:cNvPr>
          <p:cNvSpPr txBox="1"/>
          <p:nvPr/>
        </p:nvSpPr>
        <p:spPr>
          <a:xfrm>
            <a:off x="578935" y="804692"/>
            <a:ext cx="10804634" cy="400110"/>
          </a:xfrm>
          <a:prstGeom prst="rect">
            <a:avLst/>
          </a:prstGeom>
          <a:noFill/>
        </p:spPr>
        <p:txBody>
          <a:bodyPr wrap="square" rtlCol="0">
            <a:spAutoFit/>
          </a:bodyPr>
          <a:lstStyle/>
          <a:p>
            <a:pPr algn="just"/>
            <a:r>
              <a:rPr lang="tr-TR" sz="2000" b="0" i="0" dirty="0">
                <a:solidFill>
                  <a:srgbClr val="FF0000"/>
                </a:solidFill>
                <a:effectLst/>
              </a:rPr>
              <a:t>Sanayi Sektörü Su Verimliliği Rehber Dokümanı</a:t>
            </a:r>
          </a:p>
        </p:txBody>
      </p:sp>
      <p:sp>
        <p:nvSpPr>
          <p:cNvPr id="5" name="Metin kutusu 4">
            <a:extLst>
              <a:ext uri="{FF2B5EF4-FFF2-40B4-BE49-F238E27FC236}">
                <a16:creationId xmlns:a16="http://schemas.microsoft.com/office/drawing/2014/main" id="{880746FB-F8F5-E3B7-7333-2580911DC836}"/>
              </a:ext>
            </a:extLst>
          </p:cNvPr>
          <p:cNvSpPr txBox="1"/>
          <p:nvPr/>
        </p:nvSpPr>
        <p:spPr>
          <a:xfrm>
            <a:off x="578935" y="1376356"/>
            <a:ext cx="10079900" cy="369332"/>
          </a:xfrm>
          <a:prstGeom prst="rect">
            <a:avLst/>
          </a:prstGeom>
          <a:noFill/>
        </p:spPr>
        <p:txBody>
          <a:bodyPr wrap="square" rtlCol="0">
            <a:spAutoFit/>
          </a:bodyPr>
          <a:lstStyle/>
          <a:p>
            <a:r>
              <a:rPr lang="tr-TR" b="1" dirty="0"/>
              <a:t>Nihai MET Listesinin Uygulanmasından Sonra Performansların İzlenmesi</a:t>
            </a:r>
          </a:p>
        </p:txBody>
      </p:sp>
      <p:sp>
        <p:nvSpPr>
          <p:cNvPr id="6" name="Metin kutusu 5">
            <a:extLst>
              <a:ext uri="{FF2B5EF4-FFF2-40B4-BE49-F238E27FC236}">
                <a16:creationId xmlns:a16="http://schemas.microsoft.com/office/drawing/2014/main" id="{B16B0A6E-3030-1DBE-DF2A-058A72B3C7FA}"/>
              </a:ext>
            </a:extLst>
          </p:cNvPr>
          <p:cNvSpPr txBox="1"/>
          <p:nvPr/>
        </p:nvSpPr>
        <p:spPr>
          <a:xfrm>
            <a:off x="578935" y="2500132"/>
            <a:ext cx="9974502" cy="2862322"/>
          </a:xfrm>
          <a:prstGeom prst="rect">
            <a:avLst/>
          </a:prstGeom>
          <a:noFill/>
        </p:spPr>
        <p:txBody>
          <a:bodyPr wrap="square" rtlCol="0">
            <a:spAutoFit/>
          </a:bodyPr>
          <a:lstStyle/>
          <a:p>
            <a:pPr marL="342900" indent="-342900">
              <a:buFont typeface="Arial" panose="020B0604020202020204" pitchFamily="34" charset="0"/>
              <a:buChar char="•"/>
            </a:pPr>
            <a:r>
              <a:rPr lang="tr-TR" sz="2000" dirty="0"/>
              <a:t>Uygulama sonrası su tasarrufu miktarı,</a:t>
            </a:r>
          </a:p>
          <a:p>
            <a:pPr marL="342900" indent="-342900">
              <a:buFont typeface="Arial" panose="020B0604020202020204" pitchFamily="34" charset="0"/>
              <a:buChar char="•"/>
            </a:pPr>
            <a:r>
              <a:rPr lang="tr-TR" sz="2000" dirty="0"/>
              <a:t>Uygulama sonrası atıksu miktarlarındaki azalma,</a:t>
            </a:r>
          </a:p>
          <a:p>
            <a:pPr marL="342900" indent="-342900">
              <a:buFont typeface="Arial" panose="020B0604020202020204" pitchFamily="34" charset="0"/>
              <a:buChar char="•"/>
            </a:pPr>
            <a:r>
              <a:rPr lang="tr-TR" sz="2000" dirty="0"/>
              <a:t>Uygulama sonrası kirlilik yüklerinde azalmalar,</a:t>
            </a:r>
          </a:p>
          <a:p>
            <a:pPr marL="342900" indent="-342900">
              <a:buFont typeface="Arial" panose="020B0604020202020204" pitchFamily="34" charset="0"/>
              <a:buChar char="•"/>
            </a:pPr>
            <a:r>
              <a:rPr lang="tr-TR" sz="2000" dirty="0"/>
              <a:t>Uygulama sonrasında spesifik su tüketimi, spesifik atıksu ve spesifik kirlilik yüklerinde azalmalar, Uygulama sonrasında proses veriminde artış,</a:t>
            </a:r>
          </a:p>
          <a:p>
            <a:pPr marL="342900" indent="-342900">
              <a:buFont typeface="Arial" panose="020B0604020202020204" pitchFamily="34" charset="0"/>
              <a:buChar char="•"/>
            </a:pPr>
            <a:r>
              <a:rPr lang="tr-TR" sz="2000" dirty="0"/>
              <a:t>Uygulama sonrası üretim miktarlarında ve ürün kalitesindeki değişimler,</a:t>
            </a:r>
          </a:p>
          <a:p>
            <a:pPr marL="342900" indent="-342900">
              <a:buFont typeface="Arial" panose="020B0604020202020204" pitchFamily="34" charset="0"/>
              <a:buChar char="•"/>
            </a:pPr>
            <a:r>
              <a:rPr lang="tr-TR" sz="2000" dirty="0"/>
              <a:t>Uygulama sonrası su ve üretim verimliliğindeki değişimler,</a:t>
            </a:r>
          </a:p>
          <a:p>
            <a:pPr marL="342900" indent="-342900">
              <a:buFont typeface="Arial" panose="020B0604020202020204" pitchFamily="34" charset="0"/>
              <a:buChar char="•"/>
            </a:pPr>
            <a:r>
              <a:rPr lang="tr-TR" sz="2000" dirty="0"/>
              <a:t>Uygulama sonrasında üretim maliyetlerinde azalmalar,</a:t>
            </a:r>
          </a:p>
          <a:p>
            <a:pPr marL="342900" indent="-342900">
              <a:buFont typeface="Arial" panose="020B0604020202020204" pitchFamily="34" charset="0"/>
              <a:buChar char="•"/>
            </a:pPr>
            <a:r>
              <a:rPr lang="tr-TR" sz="2000" dirty="0"/>
              <a:t>Uygulama sonrasında arıtma ve bertaraf maliyetlerindeki azalmalar</a:t>
            </a:r>
          </a:p>
        </p:txBody>
      </p:sp>
    </p:spTree>
    <p:extLst>
      <p:ext uri="{BB962C8B-B14F-4D97-AF65-F5344CB8AC3E}">
        <p14:creationId xmlns:p14="http://schemas.microsoft.com/office/powerpoint/2010/main" val="23154643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Başlık 6">
            <a:extLst>
              <a:ext uri="{FF2B5EF4-FFF2-40B4-BE49-F238E27FC236}">
                <a16:creationId xmlns:a16="http://schemas.microsoft.com/office/drawing/2014/main" id="{F2EE33C1-EE59-4CF1-9504-BD1B0747E758}"/>
              </a:ext>
            </a:extLst>
          </p:cNvPr>
          <p:cNvSpPr>
            <a:spLocks noGrp="1"/>
          </p:cNvSpPr>
          <p:nvPr>
            <p:ph type="title"/>
          </p:nvPr>
        </p:nvSpPr>
        <p:spPr>
          <a:xfrm>
            <a:off x="173328" y="1083489"/>
            <a:ext cx="9745223" cy="787743"/>
          </a:xfrm>
        </p:spPr>
        <p:txBody>
          <a:bodyPr>
            <a:normAutofit/>
          </a:bodyPr>
          <a:lstStyle/>
          <a:p>
            <a:r>
              <a:rPr lang="tr-TR" sz="2400" b="1" dirty="0">
                <a:latin typeface="+mn-lt"/>
              </a:rPr>
              <a:t>Su Verimliliği Yönetmeliği</a:t>
            </a:r>
            <a:br>
              <a:rPr lang="tr-TR" sz="2400" b="1" dirty="0">
                <a:latin typeface="+mn-lt"/>
              </a:rPr>
            </a:br>
            <a:r>
              <a:rPr lang="tr-TR" sz="2400" b="1" dirty="0">
                <a:latin typeface="+mn-lt"/>
              </a:rPr>
              <a:t>R.G. Tarihi: 27.12.2024, R.G. Sayısı: 32765</a:t>
            </a:r>
          </a:p>
        </p:txBody>
      </p:sp>
      <p:pic>
        <p:nvPicPr>
          <p:cNvPr id="9" name="İçerik Yer Tutucusu 8">
            <a:extLst>
              <a:ext uri="{FF2B5EF4-FFF2-40B4-BE49-F238E27FC236}">
                <a16:creationId xmlns:a16="http://schemas.microsoft.com/office/drawing/2014/main" id="{403DDB00-92B2-48CD-B5A2-26EF10D33F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Metin kutusu 1">
            <a:extLst>
              <a:ext uri="{FF2B5EF4-FFF2-40B4-BE49-F238E27FC236}">
                <a16:creationId xmlns:a16="http://schemas.microsoft.com/office/drawing/2014/main" id="{4D6ADA89-5E58-46A4-BDB9-5EE2A049003E}"/>
              </a:ext>
            </a:extLst>
          </p:cNvPr>
          <p:cNvSpPr txBox="1"/>
          <p:nvPr/>
        </p:nvSpPr>
        <p:spPr>
          <a:xfrm>
            <a:off x="173328" y="1906078"/>
            <a:ext cx="10239703" cy="1292662"/>
          </a:xfrm>
          <a:prstGeom prst="rect">
            <a:avLst/>
          </a:prstGeom>
          <a:noFill/>
        </p:spPr>
        <p:txBody>
          <a:bodyPr wrap="square" rtlCol="0">
            <a:spAutoFit/>
          </a:bodyPr>
          <a:lstStyle/>
          <a:p>
            <a:pPr algn="just"/>
            <a:r>
              <a:rPr lang="tr-TR" sz="1800" b="1" i="0" dirty="0">
                <a:solidFill>
                  <a:srgbClr val="000000"/>
                </a:solidFill>
                <a:effectLst/>
              </a:rPr>
              <a:t>Su verimliliği sisteminin kurulması ve uygulanması</a:t>
            </a:r>
            <a:endParaRPr lang="tr-TR" sz="2000" b="0" i="0" dirty="0">
              <a:solidFill>
                <a:srgbClr val="000000"/>
              </a:solidFill>
              <a:effectLst/>
            </a:endParaRPr>
          </a:p>
          <a:p>
            <a:pPr algn="just"/>
            <a:r>
              <a:rPr lang="tr-TR" sz="1800" b="1" i="0" dirty="0">
                <a:solidFill>
                  <a:srgbClr val="000000"/>
                </a:solidFill>
                <a:effectLst/>
              </a:rPr>
              <a:t>MADDE 5-</a:t>
            </a:r>
            <a:r>
              <a:rPr lang="tr-TR" sz="2000" b="0" i="0" dirty="0">
                <a:solidFill>
                  <a:srgbClr val="000000"/>
                </a:solidFill>
                <a:effectLst/>
              </a:rPr>
              <a:t> (1) Ek-1 kapsamında yer alanlar su verimliliği sistemlerini, Bakanlıkça belirlenen usul ve esaslara uygun olarak belirlenen takvim içerisinde kurarlar.</a:t>
            </a:r>
          </a:p>
          <a:p>
            <a:endParaRPr lang="tr-TR" sz="2000" dirty="0"/>
          </a:p>
        </p:txBody>
      </p:sp>
      <p:pic>
        <p:nvPicPr>
          <p:cNvPr id="5" name="Resim 4">
            <a:extLst>
              <a:ext uri="{FF2B5EF4-FFF2-40B4-BE49-F238E27FC236}">
                <a16:creationId xmlns:a16="http://schemas.microsoft.com/office/drawing/2014/main" id="{52290777-229B-4B93-9145-0CB718E7C39D}"/>
              </a:ext>
            </a:extLst>
          </p:cNvPr>
          <p:cNvPicPr>
            <a:picLocks noChangeAspect="1"/>
          </p:cNvPicPr>
          <p:nvPr/>
        </p:nvPicPr>
        <p:blipFill>
          <a:blip r:embed="rId3"/>
          <a:stretch>
            <a:fillRect/>
          </a:stretch>
        </p:blipFill>
        <p:spPr>
          <a:xfrm>
            <a:off x="5762513" y="3673626"/>
            <a:ext cx="5926521" cy="2394404"/>
          </a:xfrm>
          <a:prstGeom prst="rect">
            <a:avLst/>
          </a:prstGeom>
          <a:ln>
            <a:noFill/>
          </a:ln>
          <a:effectLst>
            <a:outerShdw blurRad="292100" dist="139700" dir="2700000" algn="tl" rotWithShape="0">
              <a:srgbClr val="333333">
                <a:alpha val="65000"/>
              </a:srgbClr>
            </a:outerShdw>
          </a:effectLst>
        </p:spPr>
      </p:pic>
      <p:pic>
        <p:nvPicPr>
          <p:cNvPr id="10" name="Resim 9">
            <a:extLst>
              <a:ext uri="{FF2B5EF4-FFF2-40B4-BE49-F238E27FC236}">
                <a16:creationId xmlns:a16="http://schemas.microsoft.com/office/drawing/2014/main" id="{6046DE9B-0993-44BC-BDB2-D1FD360A931F}"/>
              </a:ext>
            </a:extLst>
          </p:cNvPr>
          <p:cNvPicPr>
            <a:picLocks noChangeAspect="1"/>
          </p:cNvPicPr>
          <p:nvPr/>
        </p:nvPicPr>
        <p:blipFill>
          <a:blip r:embed="rId4"/>
          <a:stretch>
            <a:fillRect/>
          </a:stretch>
        </p:blipFill>
        <p:spPr>
          <a:xfrm>
            <a:off x="143436" y="3268432"/>
            <a:ext cx="5475642" cy="3589568"/>
          </a:xfrm>
          <a:prstGeom prst="rect">
            <a:avLst/>
          </a:prstGeom>
          <a:ln>
            <a:noFill/>
          </a:ln>
          <a:effectLst>
            <a:outerShdw blurRad="292100" dist="139700" dir="2700000" algn="tl" rotWithShape="0">
              <a:srgbClr val="333333">
                <a:alpha val="65000"/>
              </a:srgbClr>
            </a:outerShdw>
          </a:effectLst>
        </p:spPr>
      </p:pic>
      <p:pic>
        <p:nvPicPr>
          <p:cNvPr id="3" name="Resim 2">
            <a:extLst>
              <a:ext uri="{FF2B5EF4-FFF2-40B4-BE49-F238E27FC236}">
                <a16:creationId xmlns:a16="http://schemas.microsoft.com/office/drawing/2014/main" id="{0235780A-EAA5-B3DE-C129-68B95FCCEA2F}"/>
              </a:ext>
            </a:extLst>
          </p:cNvPr>
          <p:cNvPicPr>
            <a:picLocks noChangeAspect="1"/>
          </p:cNvPicPr>
          <p:nvPr/>
        </p:nvPicPr>
        <p:blipFill>
          <a:blip r:embed="rId5"/>
          <a:stretch>
            <a:fillRect/>
          </a:stretch>
        </p:blipFill>
        <p:spPr>
          <a:xfrm>
            <a:off x="-1" y="-1"/>
            <a:ext cx="1430767" cy="856445"/>
          </a:xfrm>
          <a:prstGeom prst="rect">
            <a:avLst/>
          </a:prstGeom>
        </p:spPr>
      </p:pic>
      <p:pic>
        <p:nvPicPr>
          <p:cNvPr id="4" name="Resim 3">
            <a:extLst>
              <a:ext uri="{FF2B5EF4-FFF2-40B4-BE49-F238E27FC236}">
                <a16:creationId xmlns:a16="http://schemas.microsoft.com/office/drawing/2014/main" id="{FADE2C93-3262-F063-34C1-85FEA37BA6E0}"/>
              </a:ext>
            </a:extLst>
          </p:cNvPr>
          <p:cNvPicPr>
            <a:picLocks noChangeAspect="1"/>
          </p:cNvPicPr>
          <p:nvPr/>
        </p:nvPicPr>
        <p:blipFill>
          <a:blip r:embed="rId6"/>
          <a:stretch>
            <a:fillRect/>
          </a:stretch>
        </p:blipFill>
        <p:spPr>
          <a:xfrm>
            <a:off x="10296428" y="0"/>
            <a:ext cx="1895572" cy="1506071"/>
          </a:xfrm>
          <a:prstGeom prst="rect">
            <a:avLst/>
          </a:prstGeom>
        </p:spPr>
      </p:pic>
    </p:spTree>
    <p:extLst>
      <p:ext uri="{BB962C8B-B14F-4D97-AF65-F5344CB8AC3E}">
        <p14:creationId xmlns:p14="http://schemas.microsoft.com/office/powerpoint/2010/main" val="80285872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9D14D-238E-7E00-0A3C-71F30BCAF3FF}"/>
            </a:ext>
          </a:extLst>
        </p:cNvPr>
        <p:cNvGrpSpPr/>
        <p:nvPr/>
      </p:nvGrpSpPr>
      <p:grpSpPr>
        <a:xfrm>
          <a:off x="0" y="0"/>
          <a:ext cx="0" cy="0"/>
          <a:chOff x="0" y="0"/>
          <a:chExt cx="0" cy="0"/>
        </a:xfrm>
      </p:grpSpPr>
      <p:pic>
        <p:nvPicPr>
          <p:cNvPr id="9" name="İçerik Yer Tutucusu 8">
            <a:extLst>
              <a:ext uri="{FF2B5EF4-FFF2-40B4-BE49-F238E27FC236}">
                <a16:creationId xmlns:a16="http://schemas.microsoft.com/office/drawing/2014/main" id="{F7B33FFA-582B-6945-C19C-14D6390A153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3" name="Resim 2">
            <a:extLst>
              <a:ext uri="{FF2B5EF4-FFF2-40B4-BE49-F238E27FC236}">
                <a16:creationId xmlns:a16="http://schemas.microsoft.com/office/drawing/2014/main" id="{CFD66472-2A16-D02A-AA21-76A6DDA9EE00}"/>
              </a:ext>
            </a:extLst>
          </p:cNvPr>
          <p:cNvPicPr>
            <a:picLocks noChangeAspect="1"/>
          </p:cNvPicPr>
          <p:nvPr/>
        </p:nvPicPr>
        <p:blipFill>
          <a:blip r:embed="rId3"/>
          <a:stretch>
            <a:fillRect/>
          </a:stretch>
        </p:blipFill>
        <p:spPr>
          <a:xfrm>
            <a:off x="0" y="38644"/>
            <a:ext cx="1430767" cy="856445"/>
          </a:xfrm>
          <a:prstGeom prst="rect">
            <a:avLst/>
          </a:prstGeom>
        </p:spPr>
      </p:pic>
      <p:pic>
        <p:nvPicPr>
          <p:cNvPr id="4" name="Resim 3">
            <a:extLst>
              <a:ext uri="{FF2B5EF4-FFF2-40B4-BE49-F238E27FC236}">
                <a16:creationId xmlns:a16="http://schemas.microsoft.com/office/drawing/2014/main" id="{E9610230-349C-8C33-77B1-7CF45B9B1F9B}"/>
              </a:ext>
            </a:extLst>
          </p:cNvPr>
          <p:cNvPicPr>
            <a:picLocks noChangeAspect="1"/>
          </p:cNvPicPr>
          <p:nvPr/>
        </p:nvPicPr>
        <p:blipFill>
          <a:blip r:embed="rId4"/>
          <a:stretch>
            <a:fillRect/>
          </a:stretch>
        </p:blipFill>
        <p:spPr>
          <a:xfrm>
            <a:off x="10531736" y="0"/>
            <a:ext cx="1660264" cy="1319114"/>
          </a:xfrm>
          <a:prstGeom prst="rect">
            <a:avLst/>
          </a:prstGeom>
        </p:spPr>
      </p:pic>
      <p:sp>
        <p:nvSpPr>
          <p:cNvPr id="2" name="Metin kutusu 1">
            <a:extLst>
              <a:ext uri="{FF2B5EF4-FFF2-40B4-BE49-F238E27FC236}">
                <a16:creationId xmlns:a16="http://schemas.microsoft.com/office/drawing/2014/main" id="{7B61A8BC-08C9-0876-0E7C-FE966C793D61}"/>
              </a:ext>
            </a:extLst>
          </p:cNvPr>
          <p:cNvSpPr txBox="1"/>
          <p:nvPr/>
        </p:nvSpPr>
        <p:spPr>
          <a:xfrm>
            <a:off x="557234" y="895089"/>
            <a:ext cx="10804634" cy="400110"/>
          </a:xfrm>
          <a:prstGeom prst="rect">
            <a:avLst/>
          </a:prstGeom>
          <a:noFill/>
        </p:spPr>
        <p:txBody>
          <a:bodyPr wrap="square" rtlCol="0">
            <a:spAutoFit/>
          </a:bodyPr>
          <a:lstStyle/>
          <a:p>
            <a:pPr algn="just"/>
            <a:r>
              <a:rPr lang="tr-TR" sz="2000" b="0" i="0" dirty="0">
                <a:solidFill>
                  <a:srgbClr val="FF0000"/>
                </a:solidFill>
                <a:effectLst/>
              </a:rPr>
              <a:t>Sanayi Sektörü Su Verimliliği Rehber Dokümanı</a:t>
            </a:r>
          </a:p>
        </p:txBody>
      </p:sp>
      <p:sp>
        <p:nvSpPr>
          <p:cNvPr id="5" name="Metin kutusu 4">
            <a:extLst>
              <a:ext uri="{FF2B5EF4-FFF2-40B4-BE49-F238E27FC236}">
                <a16:creationId xmlns:a16="http://schemas.microsoft.com/office/drawing/2014/main" id="{C41BC9D3-BC36-D26C-D1EB-7967AD28A3C9}"/>
              </a:ext>
            </a:extLst>
          </p:cNvPr>
          <p:cNvSpPr txBox="1"/>
          <p:nvPr/>
        </p:nvSpPr>
        <p:spPr>
          <a:xfrm>
            <a:off x="557234" y="1466753"/>
            <a:ext cx="10079900" cy="369332"/>
          </a:xfrm>
          <a:prstGeom prst="rect">
            <a:avLst/>
          </a:prstGeom>
          <a:noFill/>
        </p:spPr>
        <p:txBody>
          <a:bodyPr wrap="square" rtlCol="0">
            <a:spAutoFit/>
          </a:bodyPr>
          <a:lstStyle/>
          <a:p>
            <a:r>
              <a:rPr lang="tr-TR" b="1" dirty="0"/>
              <a:t>Sanayide Su Ayak İzi Hesaplaması</a:t>
            </a:r>
          </a:p>
        </p:txBody>
      </p:sp>
      <p:sp>
        <p:nvSpPr>
          <p:cNvPr id="6" name="Metin kutusu 5">
            <a:extLst>
              <a:ext uri="{FF2B5EF4-FFF2-40B4-BE49-F238E27FC236}">
                <a16:creationId xmlns:a16="http://schemas.microsoft.com/office/drawing/2014/main" id="{D2CD158F-1BB8-6131-4491-3173A48EB4E7}"/>
              </a:ext>
            </a:extLst>
          </p:cNvPr>
          <p:cNvSpPr txBox="1"/>
          <p:nvPr/>
        </p:nvSpPr>
        <p:spPr>
          <a:xfrm>
            <a:off x="557234" y="2590529"/>
            <a:ext cx="9974502" cy="2554545"/>
          </a:xfrm>
          <a:prstGeom prst="rect">
            <a:avLst/>
          </a:prstGeom>
          <a:noFill/>
        </p:spPr>
        <p:txBody>
          <a:bodyPr wrap="square" rtlCol="0">
            <a:spAutoFit/>
          </a:bodyPr>
          <a:lstStyle/>
          <a:p>
            <a:r>
              <a:rPr lang="tr-TR" sz="2000" dirty="0"/>
              <a:t>Su ayak izi hesaplamaları; bir proses basamağı için, bir ürünün üretimi için, bir tüketici ya da tüketici grubu için, coğrafi olarak belirlenmiş bir alan için, bir ülkede ulusal su kullanımı için veya bir işletme için yapılabilmektedir (WFM, 2009). Sanayide su verimliliği çalışmalarında da bir proses adımı için ya da tesisin geneli için su ayak izi hesaplamaları yapılabilir. Sanayide su verimliliği çalışmalarında tesis geneli, prosesler ve ürünler bazında su ayak izi değerlerinin de değerlendirilmelidir. Bu kapsamda prosese giren, buharlaşan, üründe kalan, prosesten uzaklaştırılan ya da kaybedilen suların değerlendirilmesi gereklidir. Bu kapsamda mavi, yeşil ve gri su ayak izlerinin ayrı ayrı hesaplanması gereklidir.</a:t>
            </a:r>
          </a:p>
        </p:txBody>
      </p:sp>
    </p:spTree>
    <p:extLst>
      <p:ext uri="{BB962C8B-B14F-4D97-AF65-F5344CB8AC3E}">
        <p14:creationId xmlns:p14="http://schemas.microsoft.com/office/powerpoint/2010/main" val="36927436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E16C5-8158-BB75-E413-C61C2BEA66F6}"/>
            </a:ext>
          </a:extLst>
        </p:cNvPr>
        <p:cNvGrpSpPr/>
        <p:nvPr/>
      </p:nvGrpSpPr>
      <p:grpSpPr>
        <a:xfrm>
          <a:off x="0" y="0"/>
          <a:ext cx="0" cy="0"/>
          <a:chOff x="0" y="0"/>
          <a:chExt cx="0" cy="0"/>
        </a:xfrm>
      </p:grpSpPr>
      <p:pic>
        <p:nvPicPr>
          <p:cNvPr id="9" name="İçerik Yer Tutucusu 8">
            <a:extLst>
              <a:ext uri="{FF2B5EF4-FFF2-40B4-BE49-F238E27FC236}">
                <a16:creationId xmlns:a16="http://schemas.microsoft.com/office/drawing/2014/main" id="{BDEF85C7-D6DD-1A7E-FDD4-94BB0F34B9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3" name="Resim 2">
            <a:extLst>
              <a:ext uri="{FF2B5EF4-FFF2-40B4-BE49-F238E27FC236}">
                <a16:creationId xmlns:a16="http://schemas.microsoft.com/office/drawing/2014/main" id="{D9923955-FE4F-3C04-1107-E2FC32620BB8}"/>
              </a:ext>
            </a:extLst>
          </p:cNvPr>
          <p:cNvPicPr>
            <a:picLocks noChangeAspect="1"/>
          </p:cNvPicPr>
          <p:nvPr/>
        </p:nvPicPr>
        <p:blipFill>
          <a:blip r:embed="rId3"/>
          <a:stretch>
            <a:fillRect/>
          </a:stretch>
        </p:blipFill>
        <p:spPr>
          <a:xfrm>
            <a:off x="0" y="38644"/>
            <a:ext cx="1430767" cy="856445"/>
          </a:xfrm>
          <a:prstGeom prst="rect">
            <a:avLst/>
          </a:prstGeom>
        </p:spPr>
      </p:pic>
      <p:pic>
        <p:nvPicPr>
          <p:cNvPr id="4" name="Resim 3">
            <a:extLst>
              <a:ext uri="{FF2B5EF4-FFF2-40B4-BE49-F238E27FC236}">
                <a16:creationId xmlns:a16="http://schemas.microsoft.com/office/drawing/2014/main" id="{2C0C3D7E-8C78-DE6A-1930-237D2587976E}"/>
              </a:ext>
            </a:extLst>
          </p:cNvPr>
          <p:cNvPicPr>
            <a:picLocks noChangeAspect="1"/>
          </p:cNvPicPr>
          <p:nvPr/>
        </p:nvPicPr>
        <p:blipFill>
          <a:blip r:embed="rId4"/>
          <a:stretch>
            <a:fillRect/>
          </a:stretch>
        </p:blipFill>
        <p:spPr>
          <a:xfrm>
            <a:off x="10531736" y="0"/>
            <a:ext cx="1660264" cy="1319114"/>
          </a:xfrm>
          <a:prstGeom prst="rect">
            <a:avLst/>
          </a:prstGeom>
        </p:spPr>
      </p:pic>
      <p:sp>
        <p:nvSpPr>
          <p:cNvPr id="2" name="Metin kutusu 1">
            <a:extLst>
              <a:ext uri="{FF2B5EF4-FFF2-40B4-BE49-F238E27FC236}">
                <a16:creationId xmlns:a16="http://schemas.microsoft.com/office/drawing/2014/main" id="{C690A132-365A-D499-09C6-0B39AC97864C}"/>
              </a:ext>
            </a:extLst>
          </p:cNvPr>
          <p:cNvSpPr txBox="1"/>
          <p:nvPr/>
        </p:nvSpPr>
        <p:spPr>
          <a:xfrm>
            <a:off x="818625" y="735977"/>
            <a:ext cx="10804634" cy="707886"/>
          </a:xfrm>
          <a:prstGeom prst="rect">
            <a:avLst/>
          </a:prstGeom>
          <a:noFill/>
        </p:spPr>
        <p:txBody>
          <a:bodyPr wrap="square" rtlCol="0">
            <a:spAutoFit/>
          </a:bodyPr>
          <a:lstStyle/>
          <a:p>
            <a:pPr algn="just"/>
            <a:r>
              <a:rPr lang="tr-TR" sz="2000" b="0" i="0" dirty="0">
                <a:solidFill>
                  <a:srgbClr val="000000"/>
                </a:solidFill>
                <a:effectLst/>
              </a:rPr>
              <a:t>Bakanlık web sitesinde ilgili rehber dokümanlar </a:t>
            </a:r>
            <a:r>
              <a:rPr lang="tr-TR" sz="2000" dirty="0">
                <a:solidFill>
                  <a:srgbClr val="000000"/>
                </a:solidFill>
              </a:rPr>
              <a:t>yer almaktadır. </a:t>
            </a:r>
          </a:p>
          <a:p>
            <a:pPr algn="just"/>
            <a:r>
              <a:rPr lang="tr-TR" sz="2000" dirty="0">
                <a:solidFill>
                  <a:srgbClr val="000000"/>
                </a:solidFill>
              </a:rPr>
              <a:t>(https://www.suverimliligi.gov.tr/home/yayinlar#endustriyel-su-verimliliği)</a:t>
            </a:r>
            <a:endParaRPr lang="tr-TR" sz="2000" b="0" i="0" dirty="0">
              <a:solidFill>
                <a:srgbClr val="000000"/>
              </a:solidFill>
              <a:effectLst/>
            </a:endParaRPr>
          </a:p>
        </p:txBody>
      </p:sp>
      <p:pic>
        <p:nvPicPr>
          <p:cNvPr id="5" name="Resim 4">
            <a:extLst>
              <a:ext uri="{FF2B5EF4-FFF2-40B4-BE49-F238E27FC236}">
                <a16:creationId xmlns:a16="http://schemas.microsoft.com/office/drawing/2014/main" id="{F006B7F1-6D1D-F819-ABA2-9A1359864DD6}"/>
              </a:ext>
            </a:extLst>
          </p:cNvPr>
          <p:cNvPicPr>
            <a:picLocks noChangeAspect="1"/>
          </p:cNvPicPr>
          <p:nvPr/>
        </p:nvPicPr>
        <p:blipFill>
          <a:blip r:embed="rId5"/>
          <a:stretch>
            <a:fillRect/>
          </a:stretch>
        </p:blipFill>
        <p:spPr>
          <a:xfrm>
            <a:off x="1539757" y="1463037"/>
            <a:ext cx="9402184" cy="5134919"/>
          </a:xfrm>
          <a:prstGeom prst="rect">
            <a:avLst/>
          </a:prstGeom>
        </p:spPr>
      </p:pic>
    </p:spTree>
    <p:extLst>
      <p:ext uri="{BB962C8B-B14F-4D97-AF65-F5344CB8AC3E}">
        <p14:creationId xmlns:p14="http://schemas.microsoft.com/office/powerpoint/2010/main" val="39917788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3BE7F-981A-DFEB-1BD1-BCD56490EF7D}"/>
            </a:ext>
          </a:extLst>
        </p:cNvPr>
        <p:cNvGrpSpPr/>
        <p:nvPr/>
      </p:nvGrpSpPr>
      <p:grpSpPr>
        <a:xfrm>
          <a:off x="0" y="0"/>
          <a:ext cx="0" cy="0"/>
          <a:chOff x="0" y="0"/>
          <a:chExt cx="0" cy="0"/>
        </a:xfrm>
      </p:grpSpPr>
      <p:pic>
        <p:nvPicPr>
          <p:cNvPr id="9" name="İçerik Yer Tutucusu 8">
            <a:extLst>
              <a:ext uri="{FF2B5EF4-FFF2-40B4-BE49-F238E27FC236}">
                <a16:creationId xmlns:a16="http://schemas.microsoft.com/office/drawing/2014/main" id="{3444DECB-9E83-A2C8-F364-6F6895D9B7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3" name="Resim 2">
            <a:extLst>
              <a:ext uri="{FF2B5EF4-FFF2-40B4-BE49-F238E27FC236}">
                <a16:creationId xmlns:a16="http://schemas.microsoft.com/office/drawing/2014/main" id="{7D6AEDAC-7735-8620-EC9C-C0EE67B844CF}"/>
              </a:ext>
            </a:extLst>
          </p:cNvPr>
          <p:cNvPicPr>
            <a:picLocks noChangeAspect="1"/>
          </p:cNvPicPr>
          <p:nvPr/>
        </p:nvPicPr>
        <p:blipFill>
          <a:blip r:embed="rId3"/>
          <a:stretch>
            <a:fillRect/>
          </a:stretch>
        </p:blipFill>
        <p:spPr>
          <a:xfrm>
            <a:off x="0" y="38644"/>
            <a:ext cx="1430767" cy="856445"/>
          </a:xfrm>
          <a:prstGeom prst="rect">
            <a:avLst/>
          </a:prstGeom>
        </p:spPr>
      </p:pic>
      <p:pic>
        <p:nvPicPr>
          <p:cNvPr id="4" name="Resim 3">
            <a:extLst>
              <a:ext uri="{FF2B5EF4-FFF2-40B4-BE49-F238E27FC236}">
                <a16:creationId xmlns:a16="http://schemas.microsoft.com/office/drawing/2014/main" id="{554010C0-06DD-2E08-59FF-A5B7F6034C07}"/>
              </a:ext>
            </a:extLst>
          </p:cNvPr>
          <p:cNvPicPr>
            <a:picLocks noChangeAspect="1"/>
          </p:cNvPicPr>
          <p:nvPr/>
        </p:nvPicPr>
        <p:blipFill>
          <a:blip r:embed="rId4"/>
          <a:stretch>
            <a:fillRect/>
          </a:stretch>
        </p:blipFill>
        <p:spPr>
          <a:xfrm>
            <a:off x="10531736" y="0"/>
            <a:ext cx="1660264" cy="1319114"/>
          </a:xfrm>
          <a:prstGeom prst="rect">
            <a:avLst/>
          </a:prstGeom>
        </p:spPr>
      </p:pic>
      <p:sp>
        <p:nvSpPr>
          <p:cNvPr id="2" name="Metin kutusu 1">
            <a:extLst>
              <a:ext uri="{FF2B5EF4-FFF2-40B4-BE49-F238E27FC236}">
                <a16:creationId xmlns:a16="http://schemas.microsoft.com/office/drawing/2014/main" id="{AA4D74A8-7EB7-D966-70F6-7057550ACBFE}"/>
              </a:ext>
            </a:extLst>
          </p:cNvPr>
          <p:cNvSpPr txBox="1"/>
          <p:nvPr/>
        </p:nvSpPr>
        <p:spPr>
          <a:xfrm>
            <a:off x="1608084" y="274053"/>
            <a:ext cx="8195674" cy="707886"/>
          </a:xfrm>
          <a:prstGeom prst="rect">
            <a:avLst/>
          </a:prstGeom>
          <a:noFill/>
        </p:spPr>
        <p:txBody>
          <a:bodyPr wrap="square" rtlCol="0">
            <a:spAutoFit/>
          </a:bodyPr>
          <a:lstStyle/>
          <a:p>
            <a:pPr algn="just"/>
            <a:r>
              <a:rPr lang="tr-TR" sz="2000" b="0" i="0" dirty="0">
                <a:solidFill>
                  <a:srgbClr val="000000"/>
                </a:solidFill>
                <a:effectLst/>
              </a:rPr>
              <a:t>Bakanlık web sitesinde ilgili rehber dokümanlar </a:t>
            </a:r>
            <a:r>
              <a:rPr lang="tr-TR" sz="2000" dirty="0">
                <a:solidFill>
                  <a:srgbClr val="000000"/>
                </a:solidFill>
              </a:rPr>
              <a:t>yer almaktadır. </a:t>
            </a:r>
          </a:p>
          <a:p>
            <a:pPr algn="just"/>
            <a:r>
              <a:rPr lang="tr-TR" sz="2000" dirty="0">
                <a:solidFill>
                  <a:srgbClr val="000000"/>
                </a:solidFill>
              </a:rPr>
              <a:t>(https://www.suverimliligi.gov.tr/home/yayinlar#endustriyel-su-verimliliği)</a:t>
            </a:r>
            <a:endParaRPr lang="tr-TR" sz="2000" b="0" i="0" dirty="0">
              <a:solidFill>
                <a:srgbClr val="000000"/>
              </a:solidFill>
              <a:effectLst/>
            </a:endParaRPr>
          </a:p>
        </p:txBody>
      </p:sp>
      <p:sp>
        <p:nvSpPr>
          <p:cNvPr id="5" name="Metin kutusu 4">
            <a:extLst>
              <a:ext uri="{FF2B5EF4-FFF2-40B4-BE49-F238E27FC236}">
                <a16:creationId xmlns:a16="http://schemas.microsoft.com/office/drawing/2014/main" id="{0D0477A7-26C1-9CCA-A8D0-8D578893B965}"/>
              </a:ext>
            </a:extLst>
          </p:cNvPr>
          <p:cNvSpPr txBox="1"/>
          <p:nvPr/>
        </p:nvSpPr>
        <p:spPr>
          <a:xfrm>
            <a:off x="1608085" y="1111340"/>
            <a:ext cx="9063774" cy="646331"/>
          </a:xfrm>
          <a:prstGeom prst="rect">
            <a:avLst/>
          </a:prstGeom>
          <a:noFill/>
        </p:spPr>
        <p:txBody>
          <a:bodyPr wrap="square" rtlCol="0">
            <a:spAutoFit/>
          </a:bodyPr>
          <a:lstStyle/>
          <a:p>
            <a:r>
              <a:rPr lang="tr-TR" b="1" dirty="0"/>
              <a:t>13.10 Tekstil Ürünlerinin Bitirilmesi Su Verimliliği Rehber Dokümanı (https://cdniys.tarimorman.gov.tr/api/File/GetGaleriFile/502/DosyaGaleri/8384/08.pdf)</a:t>
            </a:r>
          </a:p>
        </p:txBody>
      </p:sp>
      <p:pic>
        <p:nvPicPr>
          <p:cNvPr id="6" name="Resim 5">
            <a:extLst>
              <a:ext uri="{FF2B5EF4-FFF2-40B4-BE49-F238E27FC236}">
                <a16:creationId xmlns:a16="http://schemas.microsoft.com/office/drawing/2014/main" id="{33421286-0F4F-C32F-4BAD-BA63F318BEB7}"/>
              </a:ext>
            </a:extLst>
          </p:cNvPr>
          <p:cNvPicPr>
            <a:picLocks noChangeAspect="1"/>
          </p:cNvPicPr>
          <p:nvPr/>
        </p:nvPicPr>
        <p:blipFill>
          <a:blip r:embed="rId5"/>
          <a:stretch>
            <a:fillRect/>
          </a:stretch>
        </p:blipFill>
        <p:spPr>
          <a:xfrm>
            <a:off x="2207670" y="1887072"/>
            <a:ext cx="6820584" cy="4998233"/>
          </a:xfrm>
          <a:prstGeom prst="rect">
            <a:avLst/>
          </a:prstGeom>
        </p:spPr>
      </p:pic>
    </p:spTree>
    <p:extLst>
      <p:ext uri="{BB962C8B-B14F-4D97-AF65-F5344CB8AC3E}">
        <p14:creationId xmlns:p14="http://schemas.microsoft.com/office/powerpoint/2010/main" val="27675122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A83D6-5E9E-6152-912C-C1DC392507D1}"/>
            </a:ext>
          </a:extLst>
        </p:cNvPr>
        <p:cNvGrpSpPr/>
        <p:nvPr/>
      </p:nvGrpSpPr>
      <p:grpSpPr>
        <a:xfrm>
          <a:off x="0" y="0"/>
          <a:ext cx="0" cy="0"/>
          <a:chOff x="0" y="0"/>
          <a:chExt cx="0" cy="0"/>
        </a:xfrm>
      </p:grpSpPr>
      <p:pic>
        <p:nvPicPr>
          <p:cNvPr id="9" name="İçerik Yer Tutucusu 8">
            <a:extLst>
              <a:ext uri="{FF2B5EF4-FFF2-40B4-BE49-F238E27FC236}">
                <a16:creationId xmlns:a16="http://schemas.microsoft.com/office/drawing/2014/main" id="{2B7A0642-C20F-1357-E6F7-1AE9B8C3FD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3" name="Resim 2">
            <a:extLst>
              <a:ext uri="{FF2B5EF4-FFF2-40B4-BE49-F238E27FC236}">
                <a16:creationId xmlns:a16="http://schemas.microsoft.com/office/drawing/2014/main" id="{02D592AD-BA4C-9454-6BFB-DF00225E0885}"/>
              </a:ext>
            </a:extLst>
          </p:cNvPr>
          <p:cNvPicPr>
            <a:picLocks noChangeAspect="1"/>
          </p:cNvPicPr>
          <p:nvPr/>
        </p:nvPicPr>
        <p:blipFill>
          <a:blip r:embed="rId3"/>
          <a:stretch>
            <a:fillRect/>
          </a:stretch>
        </p:blipFill>
        <p:spPr>
          <a:xfrm>
            <a:off x="0" y="38644"/>
            <a:ext cx="1430767" cy="856445"/>
          </a:xfrm>
          <a:prstGeom prst="rect">
            <a:avLst/>
          </a:prstGeom>
        </p:spPr>
      </p:pic>
      <p:pic>
        <p:nvPicPr>
          <p:cNvPr id="4" name="Resim 3">
            <a:extLst>
              <a:ext uri="{FF2B5EF4-FFF2-40B4-BE49-F238E27FC236}">
                <a16:creationId xmlns:a16="http://schemas.microsoft.com/office/drawing/2014/main" id="{1F062BD2-61BE-B05D-E5C4-28FB5306A3EB}"/>
              </a:ext>
            </a:extLst>
          </p:cNvPr>
          <p:cNvPicPr>
            <a:picLocks noChangeAspect="1"/>
          </p:cNvPicPr>
          <p:nvPr/>
        </p:nvPicPr>
        <p:blipFill>
          <a:blip r:embed="rId4"/>
          <a:stretch>
            <a:fillRect/>
          </a:stretch>
        </p:blipFill>
        <p:spPr>
          <a:xfrm>
            <a:off x="10531736" y="0"/>
            <a:ext cx="1660264" cy="1319114"/>
          </a:xfrm>
          <a:prstGeom prst="rect">
            <a:avLst/>
          </a:prstGeom>
        </p:spPr>
      </p:pic>
      <p:sp>
        <p:nvSpPr>
          <p:cNvPr id="2" name="Metin kutusu 1">
            <a:extLst>
              <a:ext uri="{FF2B5EF4-FFF2-40B4-BE49-F238E27FC236}">
                <a16:creationId xmlns:a16="http://schemas.microsoft.com/office/drawing/2014/main" id="{819E548E-626B-E183-0F24-A55E19B12438}"/>
              </a:ext>
            </a:extLst>
          </p:cNvPr>
          <p:cNvSpPr txBox="1"/>
          <p:nvPr/>
        </p:nvSpPr>
        <p:spPr>
          <a:xfrm>
            <a:off x="715383" y="848390"/>
            <a:ext cx="8195674" cy="707886"/>
          </a:xfrm>
          <a:prstGeom prst="rect">
            <a:avLst/>
          </a:prstGeom>
          <a:noFill/>
        </p:spPr>
        <p:txBody>
          <a:bodyPr wrap="square" rtlCol="0">
            <a:spAutoFit/>
          </a:bodyPr>
          <a:lstStyle/>
          <a:p>
            <a:pPr algn="just"/>
            <a:r>
              <a:rPr lang="tr-TR" sz="2000" b="0" i="0" dirty="0">
                <a:solidFill>
                  <a:srgbClr val="000000"/>
                </a:solidFill>
                <a:effectLst/>
              </a:rPr>
              <a:t>Bakanlık web sitesinde ilgili rehber dokümanlar </a:t>
            </a:r>
            <a:r>
              <a:rPr lang="tr-TR" sz="2000" dirty="0">
                <a:solidFill>
                  <a:srgbClr val="000000"/>
                </a:solidFill>
              </a:rPr>
              <a:t>yer almaktadır. </a:t>
            </a:r>
          </a:p>
          <a:p>
            <a:pPr algn="just"/>
            <a:r>
              <a:rPr lang="tr-TR" sz="2000" dirty="0">
                <a:solidFill>
                  <a:srgbClr val="000000"/>
                </a:solidFill>
              </a:rPr>
              <a:t>(https://www.suverimliligi.gov.tr/home/yayinlar#endustriyel-su-verimliliği)</a:t>
            </a:r>
            <a:endParaRPr lang="tr-TR" sz="2000" b="0" i="0" dirty="0">
              <a:solidFill>
                <a:srgbClr val="000000"/>
              </a:solidFill>
              <a:effectLst/>
            </a:endParaRPr>
          </a:p>
        </p:txBody>
      </p:sp>
      <p:sp>
        <p:nvSpPr>
          <p:cNvPr id="5" name="Metin kutusu 4">
            <a:extLst>
              <a:ext uri="{FF2B5EF4-FFF2-40B4-BE49-F238E27FC236}">
                <a16:creationId xmlns:a16="http://schemas.microsoft.com/office/drawing/2014/main" id="{349045A9-6236-C02A-6B60-0EFA58079CEA}"/>
              </a:ext>
            </a:extLst>
          </p:cNvPr>
          <p:cNvSpPr txBox="1"/>
          <p:nvPr/>
        </p:nvSpPr>
        <p:spPr>
          <a:xfrm>
            <a:off x="715383" y="1656416"/>
            <a:ext cx="7905509" cy="369332"/>
          </a:xfrm>
          <a:prstGeom prst="rect">
            <a:avLst/>
          </a:prstGeom>
          <a:noFill/>
        </p:spPr>
        <p:txBody>
          <a:bodyPr wrap="square" rtlCol="0">
            <a:spAutoFit/>
          </a:bodyPr>
          <a:lstStyle/>
          <a:p>
            <a:r>
              <a:rPr lang="tr-TR" b="1" dirty="0"/>
              <a:t>13.10 Tekstil Ürünlerinin Bitirilmesi Su Verimliliği Rehber Dokümanı</a:t>
            </a:r>
          </a:p>
        </p:txBody>
      </p:sp>
      <p:pic>
        <p:nvPicPr>
          <p:cNvPr id="6" name="Resim 5">
            <a:extLst>
              <a:ext uri="{FF2B5EF4-FFF2-40B4-BE49-F238E27FC236}">
                <a16:creationId xmlns:a16="http://schemas.microsoft.com/office/drawing/2014/main" id="{14C9C2D1-013F-985F-6AF3-DF9E0C886172}"/>
              </a:ext>
            </a:extLst>
          </p:cNvPr>
          <p:cNvPicPr>
            <a:picLocks noChangeAspect="1"/>
          </p:cNvPicPr>
          <p:nvPr/>
        </p:nvPicPr>
        <p:blipFill>
          <a:blip r:embed="rId5"/>
          <a:stretch>
            <a:fillRect/>
          </a:stretch>
        </p:blipFill>
        <p:spPr>
          <a:xfrm>
            <a:off x="2144767" y="2499130"/>
            <a:ext cx="7551818" cy="3809072"/>
          </a:xfrm>
          <a:prstGeom prst="rect">
            <a:avLst/>
          </a:prstGeom>
        </p:spPr>
      </p:pic>
    </p:spTree>
    <p:extLst>
      <p:ext uri="{BB962C8B-B14F-4D97-AF65-F5344CB8AC3E}">
        <p14:creationId xmlns:p14="http://schemas.microsoft.com/office/powerpoint/2010/main" val="10103840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4C1DB-53E8-58B1-B881-7467274D87DD}"/>
            </a:ext>
          </a:extLst>
        </p:cNvPr>
        <p:cNvGrpSpPr/>
        <p:nvPr/>
      </p:nvGrpSpPr>
      <p:grpSpPr>
        <a:xfrm>
          <a:off x="0" y="0"/>
          <a:ext cx="0" cy="0"/>
          <a:chOff x="0" y="0"/>
          <a:chExt cx="0" cy="0"/>
        </a:xfrm>
      </p:grpSpPr>
      <p:pic>
        <p:nvPicPr>
          <p:cNvPr id="9" name="İçerik Yer Tutucusu 8">
            <a:extLst>
              <a:ext uri="{FF2B5EF4-FFF2-40B4-BE49-F238E27FC236}">
                <a16:creationId xmlns:a16="http://schemas.microsoft.com/office/drawing/2014/main" id="{84727B3F-18A0-EBFB-301C-A0FE3A2034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3" name="Resim 2">
            <a:extLst>
              <a:ext uri="{FF2B5EF4-FFF2-40B4-BE49-F238E27FC236}">
                <a16:creationId xmlns:a16="http://schemas.microsoft.com/office/drawing/2014/main" id="{A9D73B96-D592-B89F-B8C1-0E277BA68565}"/>
              </a:ext>
            </a:extLst>
          </p:cNvPr>
          <p:cNvPicPr>
            <a:picLocks noChangeAspect="1"/>
          </p:cNvPicPr>
          <p:nvPr/>
        </p:nvPicPr>
        <p:blipFill>
          <a:blip r:embed="rId3"/>
          <a:stretch>
            <a:fillRect/>
          </a:stretch>
        </p:blipFill>
        <p:spPr>
          <a:xfrm>
            <a:off x="0" y="38644"/>
            <a:ext cx="1430767" cy="856445"/>
          </a:xfrm>
          <a:prstGeom prst="rect">
            <a:avLst/>
          </a:prstGeom>
        </p:spPr>
      </p:pic>
      <p:pic>
        <p:nvPicPr>
          <p:cNvPr id="4" name="Resim 3">
            <a:extLst>
              <a:ext uri="{FF2B5EF4-FFF2-40B4-BE49-F238E27FC236}">
                <a16:creationId xmlns:a16="http://schemas.microsoft.com/office/drawing/2014/main" id="{A994AFD2-0739-3843-AC67-EBF413933F56}"/>
              </a:ext>
            </a:extLst>
          </p:cNvPr>
          <p:cNvPicPr>
            <a:picLocks noChangeAspect="1"/>
          </p:cNvPicPr>
          <p:nvPr/>
        </p:nvPicPr>
        <p:blipFill>
          <a:blip r:embed="rId4"/>
          <a:stretch>
            <a:fillRect/>
          </a:stretch>
        </p:blipFill>
        <p:spPr>
          <a:xfrm>
            <a:off x="10531736" y="0"/>
            <a:ext cx="1660264" cy="1319114"/>
          </a:xfrm>
          <a:prstGeom prst="rect">
            <a:avLst/>
          </a:prstGeom>
        </p:spPr>
      </p:pic>
      <p:sp>
        <p:nvSpPr>
          <p:cNvPr id="2" name="Metin kutusu 1">
            <a:extLst>
              <a:ext uri="{FF2B5EF4-FFF2-40B4-BE49-F238E27FC236}">
                <a16:creationId xmlns:a16="http://schemas.microsoft.com/office/drawing/2014/main" id="{43D67F49-3549-4B54-67A8-A5E18FE9C873}"/>
              </a:ext>
            </a:extLst>
          </p:cNvPr>
          <p:cNvSpPr txBox="1"/>
          <p:nvPr/>
        </p:nvSpPr>
        <p:spPr>
          <a:xfrm>
            <a:off x="1430767" y="611228"/>
            <a:ext cx="8195674" cy="707886"/>
          </a:xfrm>
          <a:prstGeom prst="rect">
            <a:avLst/>
          </a:prstGeom>
          <a:noFill/>
        </p:spPr>
        <p:txBody>
          <a:bodyPr wrap="square" rtlCol="0">
            <a:spAutoFit/>
          </a:bodyPr>
          <a:lstStyle/>
          <a:p>
            <a:pPr algn="just"/>
            <a:r>
              <a:rPr lang="tr-TR" sz="2000" b="0" i="0" dirty="0">
                <a:solidFill>
                  <a:srgbClr val="000000"/>
                </a:solidFill>
                <a:effectLst/>
              </a:rPr>
              <a:t>Bakanlık web sitesinde ilgili rehber dokümanlar </a:t>
            </a:r>
            <a:r>
              <a:rPr lang="tr-TR" sz="2000" dirty="0">
                <a:solidFill>
                  <a:srgbClr val="000000"/>
                </a:solidFill>
              </a:rPr>
              <a:t>yer almaktadır. </a:t>
            </a:r>
          </a:p>
          <a:p>
            <a:pPr algn="just"/>
            <a:r>
              <a:rPr lang="tr-TR" sz="2000" dirty="0">
                <a:solidFill>
                  <a:srgbClr val="000000"/>
                </a:solidFill>
              </a:rPr>
              <a:t>(https://www.suverimliligi.gov.tr/home/yayinlar#endustriyel-su-verimliliği)</a:t>
            </a:r>
            <a:endParaRPr lang="tr-TR" sz="2000" b="0" i="0" dirty="0">
              <a:solidFill>
                <a:srgbClr val="000000"/>
              </a:solidFill>
              <a:effectLst/>
            </a:endParaRPr>
          </a:p>
        </p:txBody>
      </p:sp>
      <p:sp>
        <p:nvSpPr>
          <p:cNvPr id="5" name="Metin kutusu 4">
            <a:extLst>
              <a:ext uri="{FF2B5EF4-FFF2-40B4-BE49-F238E27FC236}">
                <a16:creationId xmlns:a16="http://schemas.microsoft.com/office/drawing/2014/main" id="{029E8367-84BA-610D-21AB-15B885A9B3FB}"/>
              </a:ext>
            </a:extLst>
          </p:cNvPr>
          <p:cNvSpPr txBox="1"/>
          <p:nvPr/>
        </p:nvSpPr>
        <p:spPr>
          <a:xfrm>
            <a:off x="1430767" y="1367582"/>
            <a:ext cx="7905509" cy="369332"/>
          </a:xfrm>
          <a:prstGeom prst="rect">
            <a:avLst/>
          </a:prstGeom>
          <a:noFill/>
        </p:spPr>
        <p:txBody>
          <a:bodyPr wrap="square" rtlCol="0">
            <a:spAutoFit/>
          </a:bodyPr>
          <a:lstStyle/>
          <a:p>
            <a:r>
              <a:rPr lang="tr-TR" b="1" dirty="0"/>
              <a:t>13.10 Tekstil Ürünlerinin Bitirilmesi Su Verimliliği Rehber Dokümanı</a:t>
            </a:r>
          </a:p>
        </p:txBody>
      </p:sp>
      <p:pic>
        <p:nvPicPr>
          <p:cNvPr id="6" name="Resim 5">
            <a:extLst>
              <a:ext uri="{FF2B5EF4-FFF2-40B4-BE49-F238E27FC236}">
                <a16:creationId xmlns:a16="http://schemas.microsoft.com/office/drawing/2014/main" id="{730CAF49-69AE-CD11-C47E-4C1A5CC2B2E6}"/>
              </a:ext>
            </a:extLst>
          </p:cNvPr>
          <p:cNvPicPr>
            <a:picLocks noChangeAspect="1"/>
          </p:cNvPicPr>
          <p:nvPr/>
        </p:nvPicPr>
        <p:blipFill>
          <a:blip r:embed="rId5"/>
          <a:stretch>
            <a:fillRect/>
          </a:stretch>
        </p:blipFill>
        <p:spPr>
          <a:xfrm>
            <a:off x="2376905" y="1736915"/>
            <a:ext cx="6790008" cy="5121084"/>
          </a:xfrm>
          <a:prstGeom prst="rect">
            <a:avLst/>
          </a:prstGeom>
        </p:spPr>
      </p:pic>
    </p:spTree>
    <p:extLst>
      <p:ext uri="{BB962C8B-B14F-4D97-AF65-F5344CB8AC3E}">
        <p14:creationId xmlns:p14="http://schemas.microsoft.com/office/powerpoint/2010/main" val="381703683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D81C9-76C8-1067-6184-65192E0E433E}"/>
            </a:ext>
          </a:extLst>
        </p:cNvPr>
        <p:cNvGrpSpPr/>
        <p:nvPr/>
      </p:nvGrpSpPr>
      <p:grpSpPr>
        <a:xfrm>
          <a:off x="0" y="0"/>
          <a:ext cx="0" cy="0"/>
          <a:chOff x="0" y="0"/>
          <a:chExt cx="0" cy="0"/>
        </a:xfrm>
      </p:grpSpPr>
      <p:pic>
        <p:nvPicPr>
          <p:cNvPr id="9" name="İçerik Yer Tutucusu 8">
            <a:extLst>
              <a:ext uri="{FF2B5EF4-FFF2-40B4-BE49-F238E27FC236}">
                <a16:creationId xmlns:a16="http://schemas.microsoft.com/office/drawing/2014/main" id="{8FECDC9B-DEBA-9A97-803B-E29C6275BB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3" name="Resim 2">
            <a:extLst>
              <a:ext uri="{FF2B5EF4-FFF2-40B4-BE49-F238E27FC236}">
                <a16:creationId xmlns:a16="http://schemas.microsoft.com/office/drawing/2014/main" id="{017EBD32-E47E-44F7-2943-1CAEEEFA1B58}"/>
              </a:ext>
            </a:extLst>
          </p:cNvPr>
          <p:cNvPicPr>
            <a:picLocks noChangeAspect="1"/>
          </p:cNvPicPr>
          <p:nvPr/>
        </p:nvPicPr>
        <p:blipFill>
          <a:blip r:embed="rId3"/>
          <a:stretch>
            <a:fillRect/>
          </a:stretch>
        </p:blipFill>
        <p:spPr>
          <a:xfrm>
            <a:off x="0" y="38644"/>
            <a:ext cx="1430767" cy="856445"/>
          </a:xfrm>
          <a:prstGeom prst="rect">
            <a:avLst/>
          </a:prstGeom>
        </p:spPr>
      </p:pic>
      <p:pic>
        <p:nvPicPr>
          <p:cNvPr id="4" name="Resim 3">
            <a:extLst>
              <a:ext uri="{FF2B5EF4-FFF2-40B4-BE49-F238E27FC236}">
                <a16:creationId xmlns:a16="http://schemas.microsoft.com/office/drawing/2014/main" id="{F70D713D-CF32-D2A4-F97B-FD4E46EFC73B}"/>
              </a:ext>
            </a:extLst>
          </p:cNvPr>
          <p:cNvPicPr>
            <a:picLocks noChangeAspect="1"/>
          </p:cNvPicPr>
          <p:nvPr/>
        </p:nvPicPr>
        <p:blipFill>
          <a:blip r:embed="rId4"/>
          <a:stretch>
            <a:fillRect/>
          </a:stretch>
        </p:blipFill>
        <p:spPr>
          <a:xfrm>
            <a:off x="10531736" y="0"/>
            <a:ext cx="1660264" cy="1319114"/>
          </a:xfrm>
          <a:prstGeom prst="rect">
            <a:avLst/>
          </a:prstGeom>
        </p:spPr>
      </p:pic>
      <p:sp>
        <p:nvSpPr>
          <p:cNvPr id="2" name="Metin kutusu 1">
            <a:extLst>
              <a:ext uri="{FF2B5EF4-FFF2-40B4-BE49-F238E27FC236}">
                <a16:creationId xmlns:a16="http://schemas.microsoft.com/office/drawing/2014/main" id="{CE3CDB06-DA3D-E7C7-FC60-6B9F745931C1}"/>
              </a:ext>
            </a:extLst>
          </p:cNvPr>
          <p:cNvSpPr txBox="1"/>
          <p:nvPr/>
        </p:nvSpPr>
        <p:spPr>
          <a:xfrm>
            <a:off x="1168031" y="895089"/>
            <a:ext cx="8195674" cy="707886"/>
          </a:xfrm>
          <a:prstGeom prst="rect">
            <a:avLst/>
          </a:prstGeom>
          <a:noFill/>
        </p:spPr>
        <p:txBody>
          <a:bodyPr wrap="square" rtlCol="0">
            <a:spAutoFit/>
          </a:bodyPr>
          <a:lstStyle/>
          <a:p>
            <a:pPr algn="just"/>
            <a:r>
              <a:rPr lang="tr-TR" sz="2000" b="0" i="0" dirty="0">
                <a:solidFill>
                  <a:srgbClr val="000000"/>
                </a:solidFill>
                <a:effectLst/>
              </a:rPr>
              <a:t>Bakanlık web sitesinde ilgili rehber dokümanlar </a:t>
            </a:r>
            <a:r>
              <a:rPr lang="tr-TR" sz="2000" dirty="0">
                <a:solidFill>
                  <a:srgbClr val="000000"/>
                </a:solidFill>
              </a:rPr>
              <a:t>yer almaktadır. </a:t>
            </a:r>
          </a:p>
          <a:p>
            <a:pPr algn="just"/>
            <a:r>
              <a:rPr lang="tr-TR" sz="2000" dirty="0">
                <a:solidFill>
                  <a:srgbClr val="000000"/>
                </a:solidFill>
              </a:rPr>
              <a:t>(https://www.suverimliligi.gov.tr/home/yayinlar#endustriyel-su-verimliliği)</a:t>
            </a:r>
            <a:endParaRPr lang="tr-TR" sz="2000" b="0" i="0" dirty="0">
              <a:solidFill>
                <a:srgbClr val="000000"/>
              </a:solidFill>
              <a:effectLst/>
            </a:endParaRPr>
          </a:p>
        </p:txBody>
      </p:sp>
      <p:sp>
        <p:nvSpPr>
          <p:cNvPr id="5" name="Metin kutusu 4">
            <a:extLst>
              <a:ext uri="{FF2B5EF4-FFF2-40B4-BE49-F238E27FC236}">
                <a16:creationId xmlns:a16="http://schemas.microsoft.com/office/drawing/2014/main" id="{BBAE0C60-AA2C-765E-46D8-579FF50E2E74}"/>
              </a:ext>
            </a:extLst>
          </p:cNvPr>
          <p:cNvSpPr txBox="1"/>
          <p:nvPr/>
        </p:nvSpPr>
        <p:spPr>
          <a:xfrm>
            <a:off x="1168031" y="1703115"/>
            <a:ext cx="7905509" cy="369332"/>
          </a:xfrm>
          <a:prstGeom prst="rect">
            <a:avLst/>
          </a:prstGeom>
          <a:noFill/>
        </p:spPr>
        <p:txBody>
          <a:bodyPr wrap="square" rtlCol="0">
            <a:spAutoFit/>
          </a:bodyPr>
          <a:lstStyle/>
          <a:p>
            <a:r>
              <a:rPr lang="tr-TR" b="1" dirty="0"/>
              <a:t>13.10 Tekstil Ürünlerinin Bitirilmesi Su Verimliliği Rehber Dokümanı</a:t>
            </a:r>
          </a:p>
        </p:txBody>
      </p:sp>
      <p:pic>
        <p:nvPicPr>
          <p:cNvPr id="6" name="Resim 5">
            <a:extLst>
              <a:ext uri="{FF2B5EF4-FFF2-40B4-BE49-F238E27FC236}">
                <a16:creationId xmlns:a16="http://schemas.microsoft.com/office/drawing/2014/main" id="{B033F3C4-90C7-60AE-5A8F-964741D094CE}"/>
              </a:ext>
            </a:extLst>
          </p:cNvPr>
          <p:cNvPicPr>
            <a:picLocks noChangeAspect="1"/>
          </p:cNvPicPr>
          <p:nvPr/>
        </p:nvPicPr>
        <p:blipFill>
          <a:blip r:embed="rId5"/>
          <a:stretch>
            <a:fillRect/>
          </a:stretch>
        </p:blipFill>
        <p:spPr>
          <a:xfrm>
            <a:off x="2801750" y="2193709"/>
            <a:ext cx="6782956" cy="4549770"/>
          </a:xfrm>
          <a:prstGeom prst="rect">
            <a:avLst/>
          </a:prstGeom>
        </p:spPr>
      </p:pic>
    </p:spTree>
    <p:extLst>
      <p:ext uri="{BB962C8B-B14F-4D97-AF65-F5344CB8AC3E}">
        <p14:creationId xmlns:p14="http://schemas.microsoft.com/office/powerpoint/2010/main" val="360877783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D1020-F2D0-9A87-DEEF-AA25AF1D2FF1}"/>
            </a:ext>
          </a:extLst>
        </p:cNvPr>
        <p:cNvGrpSpPr/>
        <p:nvPr/>
      </p:nvGrpSpPr>
      <p:grpSpPr>
        <a:xfrm>
          <a:off x="0" y="0"/>
          <a:ext cx="0" cy="0"/>
          <a:chOff x="0" y="0"/>
          <a:chExt cx="0" cy="0"/>
        </a:xfrm>
      </p:grpSpPr>
      <p:pic>
        <p:nvPicPr>
          <p:cNvPr id="9" name="İçerik Yer Tutucusu 8">
            <a:extLst>
              <a:ext uri="{FF2B5EF4-FFF2-40B4-BE49-F238E27FC236}">
                <a16:creationId xmlns:a16="http://schemas.microsoft.com/office/drawing/2014/main" id="{08A83213-2C54-D8C0-259D-BB1174408C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3" name="Resim 2">
            <a:extLst>
              <a:ext uri="{FF2B5EF4-FFF2-40B4-BE49-F238E27FC236}">
                <a16:creationId xmlns:a16="http://schemas.microsoft.com/office/drawing/2014/main" id="{786008CE-DFBC-4D0E-C60B-9232056B7BD8}"/>
              </a:ext>
            </a:extLst>
          </p:cNvPr>
          <p:cNvPicPr>
            <a:picLocks noChangeAspect="1"/>
          </p:cNvPicPr>
          <p:nvPr/>
        </p:nvPicPr>
        <p:blipFill>
          <a:blip r:embed="rId3"/>
          <a:stretch>
            <a:fillRect/>
          </a:stretch>
        </p:blipFill>
        <p:spPr>
          <a:xfrm>
            <a:off x="0" y="38644"/>
            <a:ext cx="1430767" cy="856445"/>
          </a:xfrm>
          <a:prstGeom prst="rect">
            <a:avLst/>
          </a:prstGeom>
        </p:spPr>
      </p:pic>
      <p:pic>
        <p:nvPicPr>
          <p:cNvPr id="4" name="Resim 3">
            <a:extLst>
              <a:ext uri="{FF2B5EF4-FFF2-40B4-BE49-F238E27FC236}">
                <a16:creationId xmlns:a16="http://schemas.microsoft.com/office/drawing/2014/main" id="{786C96F6-D9AE-AD11-90D7-5BA44AFB4C4F}"/>
              </a:ext>
            </a:extLst>
          </p:cNvPr>
          <p:cNvPicPr>
            <a:picLocks noChangeAspect="1"/>
          </p:cNvPicPr>
          <p:nvPr/>
        </p:nvPicPr>
        <p:blipFill>
          <a:blip r:embed="rId4"/>
          <a:stretch>
            <a:fillRect/>
          </a:stretch>
        </p:blipFill>
        <p:spPr>
          <a:xfrm>
            <a:off x="10531736" y="0"/>
            <a:ext cx="1660264" cy="1319114"/>
          </a:xfrm>
          <a:prstGeom prst="rect">
            <a:avLst/>
          </a:prstGeom>
        </p:spPr>
      </p:pic>
      <p:sp>
        <p:nvSpPr>
          <p:cNvPr id="2" name="Metin kutusu 1">
            <a:extLst>
              <a:ext uri="{FF2B5EF4-FFF2-40B4-BE49-F238E27FC236}">
                <a16:creationId xmlns:a16="http://schemas.microsoft.com/office/drawing/2014/main" id="{39495FD2-F194-E3BD-7E6C-A8BFC364A234}"/>
              </a:ext>
            </a:extLst>
          </p:cNvPr>
          <p:cNvSpPr txBox="1"/>
          <p:nvPr/>
        </p:nvSpPr>
        <p:spPr>
          <a:xfrm>
            <a:off x="1689107" y="266052"/>
            <a:ext cx="8195674" cy="707886"/>
          </a:xfrm>
          <a:prstGeom prst="rect">
            <a:avLst/>
          </a:prstGeom>
          <a:noFill/>
        </p:spPr>
        <p:txBody>
          <a:bodyPr wrap="square" rtlCol="0">
            <a:spAutoFit/>
          </a:bodyPr>
          <a:lstStyle/>
          <a:p>
            <a:pPr algn="just"/>
            <a:r>
              <a:rPr lang="tr-TR" sz="2000" b="0" i="0" dirty="0">
                <a:solidFill>
                  <a:srgbClr val="000000"/>
                </a:solidFill>
                <a:effectLst/>
              </a:rPr>
              <a:t>Bakanlık web sitesinde ilgili rehber dokümanlar </a:t>
            </a:r>
            <a:r>
              <a:rPr lang="tr-TR" sz="2000" dirty="0">
                <a:solidFill>
                  <a:srgbClr val="000000"/>
                </a:solidFill>
              </a:rPr>
              <a:t>yer almaktadır. </a:t>
            </a:r>
          </a:p>
          <a:p>
            <a:pPr algn="just"/>
            <a:r>
              <a:rPr lang="tr-TR" sz="2000" dirty="0">
                <a:solidFill>
                  <a:srgbClr val="000000"/>
                </a:solidFill>
              </a:rPr>
              <a:t>(https://www.suverimliligi.gov.tr/home/yayinlar#endustriyel-su-verimliliği)</a:t>
            </a:r>
            <a:endParaRPr lang="tr-TR" sz="2000" b="0" i="0" dirty="0">
              <a:solidFill>
                <a:srgbClr val="000000"/>
              </a:solidFill>
              <a:effectLst/>
            </a:endParaRPr>
          </a:p>
        </p:txBody>
      </p:sp>
      <p:sp>
        <p:nvSpPr>
          <p:cNvPr id="5" name="Metin kutusu 4">
            <a:extLst>
              <a:ext uri="{FF2B5EF4-FFF2-40B4-BE49-F238E27FC236}">
                <a16:creationId xmlns:a16="http://schemas.microsoft.com/office/drawing/2014/main" id="{AF4E1D4B-703D-1043-FBCA-250E17279D6E}"/>
              </a:ext>
            </a:extLst>
          </p:cNvPr>
          <p:cNvSpPr txBox="1"/>
          <p:nvPr/>
        </p:nvSpPr>
        <p:spPr>
          <a:xfrm>
            <a:off x="1689107" y="1074078"/>
            <a:ext cx="7905509" cy="369332"/>
          </a:xfrm>
          <a:prstGeom prst="rect">
            <a:avLst/>
          </a:prstGeom>
          <a:noFill/>
        </p:spPr>
        <p:txBody>
          <a:bodyPr wrap="square" rtlCol="0">
            <a:spAutoFit/>
          </a:bodyPr>
          <a:lstStyle/>
          <a:p>
            <a:r>
              <a:rPr lang="tr-TR" b="1" dirty="0"/>
              <a:t>13.10 Tekstil Ürünlerinin Bitirilmesi Su Verimliliği Rehber Dokümanı</a:t>
            </a:r>
          </a:p>
        </p:txBody>
      </p:sp>
      <p:pic>
        <p:nvPicPr>
          <p:cNvPr id="6" name="Resim 5">
            <a:extLst>
              <a:ext uri="{FF2B5EF4-FFF2-40B4-BE49-F238E27FC236}">
                <a16:creationId xmlns:a16="http://schemas.microsoft.com/office/drawing/2014/main" id="{FEED2AD7-C930-B7DE-E776-B5E408C829AB}"/>
              </a:ext>
            </a:extLst>
          </p:cNvPr>
          <p:cNvPicPr>
            <a:picLocks noChangeAspect="1"/>
          </p:cNvPicPr>
          <p:nvPr/>
        </p:nvPicPr>
        <p:blipFill>
          <a:blip r:embed="rId5"/>
          <a:stretch>
            <a:fillRect/>
          </a:stretch>
        </p:blipFill>
        <p:spPr>
          <a:xfrm>
            <a:off x="1990555" y="1443410"/>
            <a:ext cx="7512261" cy="5204911"/>
          </a:xfrm>
          <a:prstGeom prst="rect">
            <a:avLst/>
          </a:prstGeom>
        </p:spPr>
      </p:pic>
    </p:spTree>
    <p:extLst>
      <p:ext uri="{BB962C8B-B14F-4D97-AF65-F5344CB8AC3E}">
        <p14:creationId xmlns:p14="http://schemas.microsoft.com/office/powerpoint/2010/main" val="7112208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99BB0-35F2-156E-9F5D-AA51A312F50F}"/>
            </a:ext>
          </a:extLst>
        </p:cNvPr>
        <p:cNvGrpSpPr/>
        <p:nvPr/>
      </p:nvGrpSpPr>
      <p:grpSpPr>
        <a:xfrm>
          <a:off x="0" y="0"/>
          <a:ext cx="0" cy="0"/>
          <a:chOff x="0" y="0"/>
          <a:chExt cx="0" cy="0"/>
        </a:xfrm>
      </p:grpSpPr>
      <p:pic>
        <p:nvPicPr>
          <p:cNvPr id="9" name="İçerik Yer Tutucusu 8">
            <a:extLst>
              <a:ext uri="{FF2B5EF4-FFF2-40B4-BE49-F238E27FC236}">
                <a16:creationId xmlns:a16="http://schemas.microsoft.com/office/drawing/2014/main" id="{718861AA-3768-5859-F6A1-661526F3355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3" name="Resim 2">
            <a:extLst>
              <a:ext uri="{FF2B5EF4-FFF2-40B4-BE49-F238E27FC236}">
                <a16:creationId xmlns:a16="http://schemas.microsoft.com/office/drawing/2014/main" id="{C1B8E167-3472-5DD3-B179-A4BEB8247F1E}"/>
              </a:ext>
            </a:extLst>
          </p:cNvPr>
          <p:cNvPicPr>
            <a:picLocks noChangeAspect="1"/>
          </p:cNvPicPr>
          <p:nvPr/>
        </p:nvPicPr>
        <p:blipFill>
          <a:blip r:embed="rId3"/>
          <a:stretch>
            <a:fillRect/>
          </a:stretch>
        </p:blipFill>
        <p:spPr>
          <a:xfrm>
            <a:off x="0" y="38644"/>
            <a:ext cx="1430767" cy="856445"/>
          </a:xfrm>
          <a:prstGeom prst="rect">
            <a:avLst/>
          </a:prstGeom>
        </p:spPr>
      </p:pic>
      <p:pic>
        <p:nvPicPr>
          <p:cNvPr id="4" name="Resim 3">
            <a:extLst>
              <a:ext uri="{FF2B5EF4-FFF2-40B4-BE49-F238E27FC236}">
                <a16:creationId xmlns:a16="http://schemas.microsoft.com/office/drawing/2014/main" id="{B2FD2EF0-95CB-CA62-4532-F284311D87B2}"/>
              </a:ext>
            </a:extLst>
          </p:cNvPr>
          <p:cNvPicPr>
            <a:picLocks noChangeAspect="1"/>
          </p:cNvPicPr>
          <p:nvPr/>
        </p:nvPicPr>
        <p:blipFill>
          <a:blip r:embed="rId4"/>
          <a:stretch>
            <a:fillRect/>
          </a:stretch>
        </p:blipFill>
        <p:spPr>
          <a:xfrm>
            <a:off x="10531736" y="0"/>
            <a:ext cx="1660264" cy="1319114"/>
          </a:xfrm>
          <a:prstGeom prst="rect">
            <a:avLst/>
          </a:prstGeom>
        </p:spPr>
      </p:pic>
      <p:sp>
        <p:nvSpPr>
          <p:cNvPr id="2" name="Metin kutusu 1">
            <a:extLst>
              <a:ext uri="{FF2B5EF4-FFF2-40B4-BE49-F238E27FC236}">
                <a16:creationId xmlns:a16="http://schemas.microsoft.com/office/drawing/2014/main" id="{D2E3A2D7-32ED-22BB-84D6-6383B1C84C75}"/>
              </a:ext>
            </a:extLst>
          </p:cNvPr>
          <p:cNvSpPr txBox="1"/>
          <p:nvPr/>
        </p:nvSpPr>
        <p:spPr>
          <a:xfrm>
            <a:off x="461976" y="933733"/>
            <a:ext cx="8195674" cy="707886"/>
          </a:xfrm>
          <a:prstGeom prst="rect">
            <a:avLst/>
          </a:prstGeom>
          <a:noFill/>
        </p:spPr>
        <p:txBody>
          <a:bodyPr wrap="square" rtlCol="0">
            <a:spAutoFit/>
          </a:bodyPr>
          <a:lstStyle/>
          <a:p>
            <a:pPr algn="just"/>
            <a:r>
              <a:rPr lang="tr-TR" sz="2000" b="0" i="0" dirty="0">
                <a:solidFill>
                  <a:srgbClr val="000000"/>
                </a:solidFill>
                <a:effectLst/>
              </a:rPr>
              <a:t>Bakanlık web sitesinde ilgili rehber dokümanlar </a:t>
            </a:r>
            <a:r>
              <a:rPr lang="tr-TR" sz="2000" dirty="0">
                <a:solidFill>
                  <a:srgbClr val="000000"/>
                </a:solidFill>
              </a:rPr>
              <a:t>yer almaktadır. </a:t>
            </a:r>
          </a:p>
          <a:p>
            <a:pPr algn="just"/>
            <a:r>
              <a:rPr lang="tr-TR" sz="2000" dirty="0">
                <a:solidFill>
                  <a:srgbClr val="000000"/>
                </a:solidFill>
              </a:rPr>
              <a:t>(https://www.suverimliligi.gov.tr/home/yayinlar#endustriyel-su-verimliliği)</a:t>
            </a:r>
            <a:endParaRPr lang="tr-TR" sz="2000" b="0" i="0" dirty="0">
              <a:solidFill>
                <a:srgbClr val="000000"/>
              </a:solidFill>
              <a:effectLst/>
            </a:endParaRPr>
          </a:p>
        </p:txBody>
      </p:sp>
      <p:sp>
        <p:nvSpPr>
          <p:cNvPr id="5" name="Metin kutusu 4">
            <a:extLst>
              <a:ext uri="{FF2B5EF4-FFF2-40B4-BE49-F238E27FC236}">
                <a16:creationId xmlns:a16="http://schemas.microsoft.com/office/drawing/2014/main" id="{30FFCB11-85DA-E4B5-1082-73B94DF57155}"/>
              </a:ext>
            </a:extLst>
          </p:cNvPr>
          <p:cNvSpPr txBox="1"/>
          <p:nvPr/>
        </p:nvSpPr>
        <p:spPr>
          <a:xfrm>
            <a:off x="461976" y="1741759"/>
            <a:ext cx="7905509" cy="369332"/>
          </a:xfrm>
          <a:prstGeom prst="rect">
            <a:avLst/>
          </a:prstGeom>
          <a:noFill/>
        </p:spPr>
        <p:txBody>
          <a:bodyPr wrap="square" rtlCol="0">
            <a:spAutoFit/>
          </a:bodyPr>
          <a:lstStyle/>
          <a:p>
            <a:r>
              <a:rPr lang="tr-TR" b="1" dirty="0"/>
              <a:t>13.10 Tekstil Ürünlerinin Bitirilmesi Su Verimliliği Rehber Dokümanı</a:t>
            </a:r>
          </a:p>
        </p:txBody>
      </p:sp>
      <p:pic>
        <p:nvPicPr>
          <p:cNvPr id="6" name="Resim 5">
            <a:extLst>
              <a:ext uri="{FF2B5EF4-FFF2-40B4-BE49-F238E27FC236}">
                <a16:creationId xmlns:a16="http://schemas.microsoft.com/office/drawing/2014/main" id="{11B6AEE9-0CB6-64F4-7D96-EC1B3E5F11A0}"/>
              </a:ext>
            </a:extLst>
          </p:cNvPr>
          <p:cNvPicPr>
            <a:picLocks noChangeAspect="1"/>
          </p:cNvPicPr>
          <p:nvPr/>
        </p:nvPicPr>
        <p:blipFill>
          <a:blip r:embed="rId5"/>
          <a:stretch>
            <a:fillRect/>
          </a:stretch>
        </p:blipFill>
        <p:spPr>
          <a:xfrm>
            <a:off x="2450018" y="3402790"/>
            <a:ext cx="7465592" cy="2549724"/>
          </a:xfrm>
          <a:prstGeom prst="rect">
            <a:avLst/>
          </a:prstGeom>
        </p:spPr>
      </p:pic>
      <p:pic>
        <p:nvPicPr>
          <p:cNvPr id="7" name="Resim 6">
            <a:extLst>
              <a:ext uri="{FF2B5EF4-FFF2-40B4-BE49-F238E27FC236}">
                <a16:creationId xmlns:a16="http://schemas.microsoft.com/office/drawing/2014/main" id="{ADF00F4F-8F8A-D1F9-D4D3-E48427A09783}"/>
              </a:ext>
            </a:extLst>
          </p:cNvPr>
          <p:cNvPicPr>
            <a:picLocks noChangeAspect="1"/>
          </p:cNvPicPr>
          <p:nvPr/>
        </p:nvPicPr>
        <p:blipFill>
          <a:blip r:embed="rId6"/>
          <a:stretch>
            <a:fillRect/>
          </a:stretch>
        </p:blipFill>
        <p:spPr>
          <a:xfrm>
            <a:off x="2279276" y="2490217"/>
            <a:ext cx="7790485" cy="533446"/>
          </a:xfrm>
          <a:prstGeom prst="rect">
            <a:avLst/>
          </a:prstGeom>
        </p:spPr>
      </p:pic>
    </p:spTree>
    <p:extLst>
      <p:ext uri="{BB962C8B-B14F-4D97-AF65-F5344CB8AC3E}">
        <p14:creationId xmlns:p14="http://schemas.microsoft.com/office/powerpoint/2010/main" val="27350807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A1B8B-A028-AC71-8D34-7AEAC162CC38}"/>
            </a:ext>
          </a:extLst>
        </p:cNvPr>
        <p:cNvGrpSpPr/>
        <p:nvPr/>
      </p:nvGrpSpPr>
      <p:grpSpPr>
        <a:xfrm>
          <a:off x="0" y="0"/>
          <a:ext cx="0" cy="0"/>
          <a:chOff x="0" y="0"/>
          <a:chExt cx="0" cy="0"/>
        </a:xfrm>
      </p:grpSpPr>
      <p:pic>
        <p:nvPicPr>
          <p:cNvPr id="9" name="İçerik Yer Tutucusu 8">
            <a:extLst>
              <a:ext uri="{FF2B5EF4-FFF2-40B4-BE49-F238E27FC236}">
                <a16:creationId xmlns:a16="http://schemas.microsoft.com/office/drawing/2014/main" id="{6282C924-D97A-6B16-4845-A844089140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3" name="Resim 2">
            <a:extLst>
              <a:ext uri="{FF2B5EF4-FFF2-40B4-BE49-F238E27FC236}">
                <a16:creationId xmlns:a16="http://schemas.microsoft.com/office/drawing/2014/main" id="{5D0C0619-38BA-0F47-97ED-B00D985C2BD6}"/>
              </a:ext>
            </a:extLst>
          </p:cNvPr>
          <p:cNvPicPr>
            <a:picLocks noChangeAspect="1"/>
          </p:cNvPicPr>
          <p:nvPr/>
        </p:nvPicPr>
        <p:blipFill>
          <a:blip r:embed="rId3"/>
          <a:stretch>
            <a:fillRect/>
          </a:stretch>
        </p:blipFill>
        <p:spPr>
          <a:xfrm>
            <a:off x="0" y="38644"/>
            <a:ext cx="1430767" cy="856445"/>
          </a:xfrm>
          <a:prstGeom prst="rect">
            <a:avLst/>
          </a:prstGeom>
        </p:spPr>
      </p:pic>
      <p:pic>
        <p:nvPicPr>
          <p:cNvPr id="4" name="Resim 3">
            <a:extLst>
              <a:ext uri="{FF2B5EF4-FFF2-40B4-BE49-F238E27FC236}">
                <a16:creationId xmlns:a16="http://schemas.microsoft.com/office/drawing/2014/main" id="{E7C0EF9D-C260-6FF5-3FCA-C0C46608B899}"/>
              </a:ext>
            </a:extLst>
          </p:cNvPr>
          <p:cNvPicPr>
            <a:picLocks noChangeAspect="1"/>
          </p:cNvPicPr>
          <p:nvPr/>
        </p:nvPicPr>
        <p:blipFill>
          <a:blip r:embed="rId4"/>
          <a:stretch>
            <a:fillRect/>
          </a:stretch>
        </p:blipFill>
        <p:spPr>
          <a:xfrm>
            <a:off x="10531736" y="0"/>
            <a:ext cx="1660264" cy="1319114"/>
          </a:xfrm>
          <a:prstGeom prst="rect">
            <a:avLst/>
          </a:prstGeom>
        </p:spPr>
      </p:pic>
      <p:sp>
        <p:nvSpPr>
          <p:cNvPr id="2" name="Metin kutusu 1">
            <a:extLst>
              <a:ext uri="{FF2B5EF4-FFF2-40B4-BE49-F238E27FC236}">
                <a16:creationId xmlns:a16="http://schemas.microsoft.com/office/drawing/2014/main" id="{D699F264-40DA-A119-31F9-611FBB902B60}"/>
              </a:ext>
            </a:extLst>
          </p:cNvPr>
          <p:cNvSpPr txBox="1"/>
          <p:nvPr/>
        </p:nvSpPr>
        <p:spPr>
          <a:xfrm>
            <a:off x="1627676" y="352253"/>
            <a:ext cx="8195674" cy="707886"/>
          </a:xfrm>
          <a:prstGeom prst="rect">
            <a:avLst/>
          </a:prstGeom>
          <a:noFill/>
        </p:spPr>
        <p:txBody>
          <a:bodyPr wrap="square" rtlCol="0">
            <a:spAutoFit/>
          </a:bodyPr>
          <a:lstStyle/>
          <a:p>
            <a:pPr algn="just"/>
            <a:r>
              <a:rPr lang="tr-TR" sz="2000" b="0" i="0" dirty="0">
                <a:solidFill>
                  <a:srgbClr val="000000"/>
                </a:solidFill>
                <a:effectLst/>
              </a:rPr>
              <a:t>Bakanlık web sitesinde ilgili rehber dokümanlar </a:t>
            </a:r>
            <a:r>
              <a:rPr lang="tr-TR" sz="2000" dirty="0">
                <a:solidFill>
                  <a:srgbClr val="000000"/>
                </a:solidFill>
              </a:rPr>
              <a:t>yer almaktadır. </a:t>
            </a:r>
          </a:p>
          <a:p>
            <a:pPr algn="just"/>
            <a:r>
              <a:rPr lang="tr-TR" sz="2000" dirty="0">
                <a:solidFill>
                  <a:srgbClr val="000000"/>
                </a:solidFill>
              </a:rPr>
              <a:t>(https://www.suverimliligi.gov.tr/home/yayinlar#endustriyel-su-verimliliği)</a:t>
            </a:r>
            <a:endParaRPr lang="tr-TR" sz="2000" b="0" i="0" dirty="0">
              <a:solidFill>
                <a:srgbClr val="000000"/>
              </a:solidFill>
              <a:effectLst/>
            </a:endParaRPr>
          </a:p>
        </p:txBody>
      </p:sp>
      <p:sp>
        <p:nvSpPr>
          <p:cNvPr id="5" name="Metin kutusu 4">
            <a:extLst>
              <a:ext uri="{FF2B5EF4-FFF2-40B4-BE49-F238E27FC236}">
                <a16:creationId xmlns:a16="http://schemas.microsoft.com/office/drawing/2014/main" id="{91CF341F-8738-B99A-864B-432AE270DCF7}"/>
              </a:ext>
            </a:extLst>
          </p:cNvPr>
          <p:cNvSpPr txBox="1"/>
          <p:nvPr/>
        </p:nvSpPr>
        <p:spPr>
          <a:xfrm>
            <a:off x="1699456" y="1090916"/>
            <a:ext cx="8762833" cy="646331"/>
          </a:xfrm>
          <a:prstGeom prst="rect">
            <a:avLst/>
          </a:prstGeom>
          <a:noFill/>
        </p:spPr>
        <p:txBody>
          <a:bodyPr wrap="square" rtlCol="0">
            <a:spAutoFit/>
          </a:bodyPr>
          <a:lstStyle/>
          <a:p>
            <a:r>
              <a:rPr lang="tr-TR" b="1" dirty="0"/>
              <a:t>13.20 Dokuma Su Verimliliği Rehber Dokümanı</a:t>
            </a:r>
          </a:p>
          <a:p>
            <a:r>
              <a:rPr lang="tr-TR" b="1" dirty="0"/>
              <a:t>(https://cdniys.tarimorman.gov.tr/api/File/GetGaleriFile/502/DosyaGaleri/8384/03.pdf)</a:t>
            </a:r>
          </a:p>
        </p:txBody>
      </p:sp>
      <p:pic>
        <p:nvPicPr>
          <p:cNvPr id="6" name="Resim 5">
            <a:extLst>
              <a:ext uri="{FF2B5EF4-FFF2-40B4-BE49-F238E27FC236}">
                <a16:creationId xmlns:a16="http://schemas.microsoft.com/office/drawing/2014/main" id="{5ADAAF92-AA75-9033-BC4E-B26C9B838ADC}"/>
              </a:ext>
            </a:extLst>
          </p:cNvPr>
          <p:cNvPicPr>
            <a:picLocks noChangeAspect="1"/>
          </p:cNvPicPr>
          <p:nvPr/>
        </p:nvPicPr>
        <p:blipFill>
          <a:blip r:embed="rId5"/>
          <a:stretch>
            <a:fillRect/>
          </a:stretch>
        </p:blipFill>
        <p:spPr>
          <a:xfrm>
            <a:off x="2874185" y="1737247"/>
            <a:ext cx="5702656" cy="5120753"/>
          </a:xfrm>
          <a:prstGeom prst="rect">
            <a:avLst/>
          </a:prstGeom>
        </p:spPr>
      </p:pic>
    </p:spTree>
    <p:extLst>
      <p:ext uri="{BB962C8B-B14F-4D97-AF65-F5344CB8AC3E}">
        <p14:creationId xmlns:p14="http://schemas.microsoft.com/office/powerpoint/2010/main" val="14160139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FC2D8-CED4-2E8C-7792-6CEAE9D5BA24}"/>
            </a:ext>
          </a:extLst>
        </p:cNvPr>
        <p:cNvGrpSpPr/>
        <p:nvPr/>
      </p:nvGrpSpPr>
      <p:grpSpPr>
        <a:xfrm>
          <a:off x="0" y="0"/>
          <a:ext cx="0" cy="0"/>
          <a:chOff x="0" y="0"/>
          <a:chExt cx="0" cy="0"/>
        </a:xfrm>
      </p:grpSpPr>
      <p:pic>
        <p:nvPicPr>
          <p:cNvPr id="9" name="İçerik Yer Tutucusu 8">
            <a:extLst>
              <a:ext uri="{FF2B5EF4-FFF2-40B4-BE49-F238E27FC236}">
                <a16:creationId xmlns:a16="http://schemas.microsoft.com/office/drawing/2014/main" id="{038FE9FA-545D-E8E9-533A-86DFE626A4E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3" name="Resim 2">
            <a:extLst>
              <a:ext uri="{FF2B5EF4-FFF2-40B4-BE49-F238E27FC236}">
                <a16:creationId xmlns:a16="http://schemas.microsoft.com/office/drawing/2014/main" id="{74C03DFB-60EE-44A1-974B-D2EB3E15F578}"/>
              </a:ext>
            </a:extLst>
          </p:cNvPr>
          <p:cNvPicPr>
            <a:picLocks noChangeAspect="1"/>
          </p:cNvPicPr>
          <p:nvPr/>
        </p:nvPicPr>
        <p:blipFill>
          <a:blip r:embed="rId3"/>
          <a:stretch>
            <a:fillRect/>
          </a:stretch>
        </p:blipFill>
        <p:spPr>
          <a:xfrm>
            <a:off x="0" y="38644"/>
            <a:ext cx="1430767" cy="856445"/>
          </a:xfrm>
          <a:prstGeom prst="rect">
            <a:avLst/>
          </a:prstGeom>
        </p:spPr>
      </p:pic>
      <p:pic>
        <p:nvPicPr>
          <p:cNvPr id="4" name="Resim 3">
            <a:extLst>
              <a:ext uri="{FF2B5EF4-FFF2-40B4-BE49-F238E27FC236}">
                <a16:creationId xmlns:a16="http://schemas.microsoft.com/office/drawing/2014/main" id="{630574A9-3DD8-D141-A045-D7958544A17B}"/>
              </a:ext>
            </a:extLst>
          </p:cNvPr>
          <p:cNvPicPr>
            <a:picLocks noChangeAspect="1"/>
          </p:cNvPicPr>
          <p:nvPr/>
        </p:nvPicPr>
        <p:blipFill>
          <a:blip r:embed="rId4"/>
          <a:stretch>
            <a:fillRect/>
          </a:stretch>
        </p:blipFill>
        <p:spPr>
          <a:xfrm>
            <a:off x="10531736" y="0"/>
            <a:ext cx="1660264" cy="1319114"/>
          </a:xfrm>
          <a:prstGeom prst="rect">
            <a:avLst/>
          </a:prstGeom>
        </p:spPr>
      </p:pic>
      <p:sp>
        <p:nvSpPr>
          <p:cNvPr id="2" name="Metin kutusu 1">
            <a:extLst>
              <a:ext uri="{FF2B5EF4-FFF2-40B4-BE49-F238E27FC236}">
                <a16:creationId xmlns:a16="http://schemas.microsoft.com/office/drawing/2014/main" id="{CC1832DA-343C-7F5B-B7AF-07CC166B09DD}"/>
              </a:ext>
            </a:extLst>
          </p:cNvPr>
          <p:cNvSpPr txBox="1"/>
          <p:nvPr/>
        </p:nvSpPr>
        <p:spPr>
          <a:xfrm>
            <a:off x="1902535" y="321501"/>
            <a:ext cx="8195674" cy="707886"/>
          </a:xfrm>
          <a:prstGeom prst="rect">
            <a:avLst/>
          </a:prstGeom>
          <a:noFill/>
        </p:spPr>
        <p:txBody>
          <a:bodyPr wrap="square" rtlCol="0">
            <a:spAutoFit/>
          </a:bodyPr>
          <a:lstStyle/>
          <a:p>
            <a:pPr algn="just"/>
            <a:r>
              <a:rPr lang="tr-TR" sz="2000" b="0" i="0" dirty="0">
                <a:solidFill>
                  <a:srgbClr val="000000"/>
                </a:solidFill>
                <a:effectLst/>
              </a:rPr>
              <a:t>Bakanlık web sitesinde ilgili rehber dokümanlar </a:t>
            </a:r>
            <a:r>
              <a:rPr lang="tr-TR" sz="2000" dirty="0">
                <a:solidFill>
                  <a:srgbClr val="000000"/>
                </a:solidFill>
              </a:rPr>
              <a:t>yer almaktadır. </a:t>
            </a:r>
          </a:p>
          <a:p>
            <a:pPr algn="just"/>
            <a:r>
              <a:rPr lang="tr-TR" sz="2000" dirty="0">
                <a:solidFill>
                  <a:srgbClr val="000000"/>
                </a:solidFill>
              </a:rPr>
              <a:t>(https://www.suverimliligi.gov.tr/home/yayinlar#endustriyel-su-verimliliği)</a:t>
            </a:r>
            <a:endParaRPr lang="tr-TR" sz="2000" b="0" i="0" dirty="0">
              <a:solidFill>
                <a:srgbClr val="000000"/>
              </a:solidFill>
              <a:effectLst/>
            </a:endParaRPr>
          </a:p>
        </p:txBody>
      </p:sp>
      <p:sp>
        <p:nvSpPr>
          <p:cNvPr id="5" name="Metin kutusu 4">
            <a:extLst>
              <a:ext uri="{FF2B5EF4-FFF2-40B4-BE49-F238E27FC236}">
                <a16:creationId xmlns:a16="http://schemas.microsoft.com/office/drawing/2014/main" id="{CBDF52A7-4F0B-3FA5-16CE-D8AFF495153B}"/>
              </a:ext>
            </a:extLst>
          </p:cNvPr>
          <p:cNvSpPr txBox="1"/>
          <p:nvPr/>
        </p:nvSpPr>
        <p:spPr>
          <a:xfrm>
            <a:off x="1902535" y="1129527"/>
            <a:ext cx="10289465" cy="646331"/>
          </a:xfrm>
          <a:prstGeom prst="rect">
            <a:avLst/>
          </a:prstGeom>
          <a:noFill/>
        </p:spPr>
        <p:txBody>
          <a:bodyPr wrap="square" rtlCol="0">
            <a:spAutoFit/>
          </a:bodyPr>
          <a:lstStyle/>
          <a:p>
            <a:r>
              <a:rPr lang="tr-TR" b="1" dirty="0"/>
              <a:t>13.20 Dokuma Su Verimliliği Rehber Dokümanı</a:t>
            </a:r>
          </a:p>
          <a:p>
            <a:r>
              <a:rPr lang="tr-TR" b="1" dirty="0"/>
              <a:t>(https://cdniys.tarimorman.gov.tr/api/File/GetGaleriFile/502/DosyaGaleri/8384/03.pdf)</a:t>
            </a:r>
          </a:p>
        </p:txBody>
      </p:sp>
      <p:pic>
        <p:nvPicPr>
          <p:cNvPr id="6" name="Resim 5">
            <a:extLst>
              <a:ext uri="{FF2B5EF4-FFF2-40B4-BE49-F238E27FC236}">
                <a16:creationId xmlns:a16="http://schemas.microsoft.com/office/drawing/2014/main" id="{40092CC9-0D9B-F3CF-B2AA-19F52EEF8657}"/>
              </a:ext>
            </a:extLst>
          </p:cNvPr>
          <p:cNvPicPr>
            <a:picLocks noChangeAspect="1"/>
          </p:cNvPicPr>
          <p:nvPr/>
        </p:nvPicPr>
        <p:blipFill>
          <a:blip r:embed="rId5"/>
          <a:stretch>
            <a:fillRect/>
          </a:stretch>
        </p:blipFill>
        <p:spPr>
          <a:xfrm>
            <a:off x="3133965" y="2340350"/>
            <a:ext cx="5303980" cy="2141406"/>
          </a:xfrm>
          <a:prstGeom prst="rect">
            <a:avLst/>
          </a:prstGeom>
        </p:spPr>
      </p:pic>
      <p:pic>
        <p:nvPicPr>
          <p:cNvPr id="7" name="Resim 6">
            <a:extLst>
              <a:ext uri="{FF2B5EF4-FFF2-40B4-BE49-F238E27FC236}">
                <a16:creationId xmlns:a16="http://schemas.microsoft.com/office/drawing/2014/main" id="{38EA75D8-2F99-DF5E-5630-CD92E2152F62}"/>
              </a:ext>
            </a:extLst>
          </p:cNvPr>
          <p:cNvPicPr>
            <a:picLocks noChangeAspect="1"/>
          </p:cNvPicPr>
          <p:nvPr/>
        </p:nvPicPr>
        <p:blipFill>
          <a:blip r:embed="rId6"/>
          <a:stretch>
            <a:fillRect/>
          </a:stretch>
        </p:blipFill>
        <p:spPr>
          <a:xfrm>
            <a:off x="3133965" y="4456189"/>
            <a:ext cx="5319221" cy="2042337"/>
          </a:xfrm>
          <a:prstGeom prst="rect">
            <a:avLst/>
          </a:prstGeom>
        </p:spPr>
      </p:pic>
      <p:pic>
        <p:nvPicPr>
          <p:cNvPr id="8" name="Resim 7">
            <a:extLst>
              <a:ext uri="{FF2B5EF4-FFF2-40B4-BE49-F238E27FC236}">
                <a16:creationId xmlns:a16="http://schemas.microsoft.com/office/drawing/2014/main" id="{75B38548-DCDB-4019-461A-5EDAEAF51729}"/>
              </a:ext>
            </a:extLst>
          </p:cNvPr>
          <p:cNvPicPr>
            <a:picLocks noChangeAspect="1"/>
          </p:cNvPicPr>
          <p:nvPr/>
        </p:nvPicPr>
        <p:blipFill>
          <a:blip r:embed="rId7"/>
          <a:stretch>
            <a:fillRect/>
          </a:stretch>
        </p:blipFill>
        <p:spPr>
          <a:xfrm>
            <a:off x="3008983" y="1883606"/>
            <a:ext cx="5444203" cy="518205"/>
          </a:xfrm>
          <a:prstGeom prst="rect">
            <a:avLst/>
          </a:prstGeom>
        </p:spPr>
      </p:pic>
    </p:spTree>
    <p:extLst>
      <p:ext uri="{BB962C8B-B14F-4D97-AF65-F5344CB8AC3E}">
        <p14:creationId xmlns:p14="http://schemas.microsoft.com/office/powerpoint/2010/main" val="18516548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1E731-CC8F-F6C3-36A8-7E10D8532C1D}"/>
            </a:ext>
          </a:extLst>
        </p:cNvPr>
        <p:cNvGrpSpPr/>
        <p:nvPr/>
      </p:nvGrpSpPr>
      <p:grpSpPr>
        <a:xfrm>
          <a:off x="0" y="0"/>
          <a:ext cx="0" cy="0"/>
          <a:chOff x="0" y="0"/>
          <a:chExt cx="0" cy="0"/>
        </a:xfrm>
      </p:grpSpPr>
      <p:sp>
        <p:nvSpPr>
          <p:cNvPr id="11" name="Başlık 6">
            <a:extLst>
              <a:ext uri="{FF2B5EF4-FFF2-40B4-BE49-F238E27FC236}">
                <a16:creationId xmlns:a16="http://schemas.microsoft.com/office/drawing/2014/main" id="{180D7668-70B3-068F-21B5-FA454FEE65C3}"/>
              </a:ext>
            </a:extLst>
          </p:cNvPr>
          <p:cNvSpPr>
            <a:spLocks noGrp="1"/>
          </p:cNvSpPr>
          <p:nvPr>
            <p:ph type="title"/>
          </p:nvPr>
        </p:nvSpPr>
        <p:spPr>
          <a:xfrm>
            <a:off x="-7683" y="1117792"/>
            <a:ext cx="11369551" cy="787743"/>
          </a:xfrm>
        </p:spPr>
        <p:txBody>
          <a:bodyPr>
            <a:normAutofit/>
          </a:bodyPr>
          <a:lstStyle/>
          <a:p>
            <a:r>
              <a:rPr lang="tr-TR" sz="2000" b="1" dirty="0">
                <a:solidFill>
                  <a:srgbClr val="FF0000"/>
                </a:solidFill>
                <a:latin typeface="+mn-lt"/>
              </a:rPr>
              <a:t>Endüstriyel Su Verimliliği- Su Verimliliği Sistem Kurulum ve Mavi Su Verimliliği Belgesi Başvuru Kılavuzu</a:t>
            </a:r>
          </a:p>
        </p:txBody>
      </p:sp>
      <p:pic>
        <p:nvPicPr>
          <p:cNvPr id="9" name="İçerik Yer Tutucusu 8">
            <a:extLst>
              <a:ext uri="{FF2B5EF4-FFF2-40B4-BE49-F238E27FC236}">
                <a16:creationId xmlns:a16="http://schemas.microsoft.com/office/drawing/2014/main" id="{57972B76-A758-24D1-9490-402BCE962CD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4" name="Resim 3">
            <a:extLst>
              <a:ext uri="{FF2B5EF4-FFF2-40B4-BE49-F238E27FC236}">
                <a16:creationId xmlns:a16="http://schemas.microsoft.com/office/drawing/2014/main" id="{B150DAB0-61AD-218E-8C09-0C7E1477631A}"/>
              </a:ext>
            </a:extLst>
          </p:cNvPr>
          <p:cNvPicPr>
            <a:picLocks noChangeAspect="1"/>
          </p:cNvPicPr>
          <p:nvPr/>
        </p:nvPicPr>
        <p:blipFill>
          <a:blip r:embed="rId3"/>
          <a:stretch>
            <a:fillRect/>
          </a:stretch>
        </p:blipFill>
        <p:spPr>
          <a:xfrm>
            <a:off x="1039187" y="2055550"/>
            <a:ext cx="5716615" cy="3537473"/>
          </a:xfrm>
          <a:prstGeom prst="rect">
            <a:avLst/>
          </a:prstGeom>
        </p:spPr>
      </p:pic>
      <p:pic>
        <p:nvPicPr>
          <p:cNvPr id="7" name="Resim 6">
            <a:extLst>
              <a:ext uri="{FF2B5EF4-FFF2-40B4-BE49-F238E27FC236}">
                <a16:creationId xmlns:a16="http://schemas.microsoft.com/office/drawing/2014/main" id="{30F70E79-71F9-2629-3AE2-39C5954F1E6C}"/>
              </a:ext>
            </a:extLst>
          </p:cNvPr>
          <p:cNvPicPr>
            <a:picLocks noChangeAspect="1"/>
          </p:cNvPicPr>
          <p:nvPr/>
        </p:nvPicPr>
        <p:blipFill>
          <a:blip r:embed="rId4"/>
          <a:stretch>
            <a:fillRect/>
          </a:stretch>
        </p:blipFill>
        <p:spPr>
          <a:xfrm>
            <a:off x="1094716" y="5690077"/>
            <a:ext cx="5661086" cy="780379"/>
          </a:xfrm>
          <a:prstGeom prst="rect">
            <a:avLst/>
          </a:prstGeom>
        </p:spPr>
      </p:pic>
      <p:graphicFrame>
        <p:nvGraphicFramePr>
          <p:cNvPr id="12" name="Tablo 11">
            <a:extLst>
              <a:ext uri="{FF2B5EF4-FFF2-40B4-BE49-F238E27FC236}">
                <a16:creationId xmlns:a16="http://schemas.microsoft.com/office/drawing/2014/main" id="{44BFAF7E-B15D-5D86-9EA2-7E23A8D2E5DC}"/>
              </a:ext>
            </a:extLst>
          </p:cNvPr>
          <p:cNvGraphicFramePr>
            <a:graphicFrameLocks noGrp="1"/>
          </p:cNvGraphicFramePr>
          <p:nvPr>
            <p:extLst>
              <p:ext uri="{D42A27DB-BD31-4B8C-83A1-F6EECF244321}">
                <p14:modId xmlns:p14="http://schemas.microsoft.com/office/powerpoint/2010/main" val="1723632276"/>
              </p:ext>
            </p:extLst>
          </p:nvPr>
        </p:nvGraphicFramePr>
        <p:xfrm>
          <a:off x="8543718" y="2200275"/>
          <a:ext cx="2352881" cy="3248024"/>
        </p:xfrm>
        <a:graphic>
          <a:graphicData uri="http://schemas.openxmlformats.org/drawingml/2006/table">
            <a:tbl>
              <a:tblPr>
                <a:tableStyleId>{5C22544A-7EE6-4342-B048-85BDC9FD1C3A}</a:tableStyleId>
              </a:tblPr>
              <a:tblGrid>
                <a:gridCol w="1131192">
                  <a:extLst>
                    <a:ext uri="{9D8B030D-6E8A-4147-A177-3AD203B41FA5}">
                      <a16:colId xmlns:a16="http://schemas.microsoft.com/office/drawing/2014/main" val="2715940810"/>
                    </a:ext>
                  </a:extLst>
                </a:gridCol>
                <a:gridCol w="1221689">
                  <a:extLst>
                    <a:ext uri="{9D8B030D-6E8A-4147-A177-3AD203B41FA5}">
                      <a16:colId xmlns:a16="http://schemas.microsoft.com/office/drawing/2014/main" val="2057516177"/>
                    </a:ext>
                  </a:extLst>
                </a:gridCol>
              </a:tblGrid>
              <a:tr h="199602">
                <a:tc>
                  <a:txBody>
                    <a:bodyPr/>
                    <a:lstStyle/>
                    <a:p>
                      <a:pPr algn="l" fontAlgn="b">
                        <a:buNone/>
                      </a:pPr>
                      <a:r>
                        <a:rPr lang="tr-TR" sz="1200" b="1" u="none" strike="noStrike" dirty="0">
                          <a:effectLst/>
                        </a:rPr>
                        <a:t>NACE KODU</a:t>
                      </a:r>
                      <a:endParaRPr lang="tr-TR" sz="12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buNone/>
                      </a:pPr>
                      <a:r>
                        <a:rPr lang="tr-TR" sz="1200" b="1" u="none" strike="noStrike" dirty="0">
                          <a:effectLst/>
                        </a:rPr>
                        <a:t>FİRMA SAYISI</a:t>
                      </a:r>
                      <a:endParaRPr lang="tr-TR" sz="12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52744628"/>
                  </a:ext>
                </a:extLst>
              </a:tr>
              <a:tr h="234494">
                <a:tc>
                  <a:txBody>
                    <a:bodyPr/>
                    <a:lstStyle/>
                    <a:p>
                      <a:pPr algn="l" fontAlgn="b">
                        <a:buNone/>
                      </a:pPr>
                      <a:r>
                        <a:rPr lang="tr-TR" sz="1200" u="none" strike="noStrike" dirty="0">
                          <a:effectLst/>
                        </a:rPr>
                        <a:t>13.10</a:t>
                      </a:r>
                      <a:endParaRPr lang="tr-TR"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buNone/>
                      </a:pPr>
                      <a:r>
                        <a:rPr lang="tr-TR" sz="1200" u="none" strike="noStrike" dirty="0">
                          <a:effectLst/>
                        </a:rPr>
                        <a:t>19</a:t>
                      </a:r>
                      <a:endParaRPr lang="tr-TR"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99787770"/>
                  </a:ext>
                </a:extLst>
              </a:tr>
              <a:tr h="234494">
                <a:tc>
                  <a:txBody>
                    <a:bodyPr/>
                    <a:lstStyle/>
                    <a:p>
                      <a:pPr algn="l" fontAlgn="b">
                        <a:buNone/>
                      </a:pPr>
                      <a:r>
                        <a:rPr lang="tr-TR" sz="1200" u="none" strike="noStrike" dirty="0">
                          <a:effectLst/>
                        </a:rPr>
                        <a:t>13.20</a:t>
                      </a:r>
                      <a:endParaRPr lang="tr-TR"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buNone/>
                      </a:pPr>
                      <a:r>
                        <a:rPr lang="tr-TR" sz="1200" u="none" strike="noStrike" dirty="0">
                          <a:effectLst/>
                        </a:rPr>
                        <a:t>36</a:t>
                      </a:r>
                      <a:endParaRPr lang="tr-TR"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33896924"/>
                  </a:ext>
                </a:extLst>
              </a:tr>
              <a:tr h="234494">
                <a:tc>
                  <a:txBody>
                    <a:bodyPr/>
                    <a:lstStyle/>
                    <a:p>
                      <a:pPr algn="l" fontAlgn="b">
                        <a:buNone/>
                      </a:pPr>
                      <a:r>
                        <a:rPr lang="tr-TR" sz="1200" u="none" strike="noStrike" dirty="0">
                          <a:effectLst/>
                        </a:rPr>
                        <a:t>13.30</a:t>
                      </a:r>
                      <a:endParaRPr lang="tr-TR"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buNone/>
                      </a:pPr>
                      <a:r>
                        <a:rPr lang="tr-TR" sz="1200" u="none" strike="noStrike">
                          <a:effectLst/>
                        </a:rPr>
                        <a:t>23</a:t>
                      </a:r>
                      <a:endParaRPr lang="tr-TR" sz="12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723575450"/>
                  </a:ext>
                </a:extLst>
              </a:tr>
              <a:tr h="234494">
                <a:tc>
                  <a:txBody>
                    <a:bodyPr/>
                    <a:lstStyle/>
                    <a:p>
                      <a:pPr algn="l" fontAlgn="b">
                        <a:buNone/>
                      </a:pPr>
                      <a:r>
                        <a:rPr lang="tr-TR" sz="1200" u="none" strike="noStrike" dirty="0">
                          <a:effectLst/>
                        </a:rPr>
                        <a:t>13.91</a:t>
                      </a:r>
                      <a:endParaRPr lang="tr-TR"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buNone/>
                      </a:pPr>
                      <a:r>
                        <a:rPr lang="tr-TR" sz="1200" u="none" strike="noStrike" dirty="0">
                          <a:effectLst/>
                        </a:rPr>
                        <a:t>4</a:t>
                      </a:r>
                      <a:endParaRPr lang="tr-TR"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740914665"/>
                  </a:ext>
                </a:extLst>
              </a:tr>
              <a:tr h="234494">
                <a:tc>
                  <a:txBody>
                    <a:bodyPr/>
                    <a:lstStyle/>
                    <a:p>
                      <a:pPr algn="l" fontAlgn="b">
                        <a:buNone/>
                      </a:pPr>
                      <a:r>
                        <a:rPr lang="tr-TR" sz="1200" u="none" strike="noStrike" dirty="0">
                          <a:effectLst/>
                        </a:rPr>
                        <a:t>20.30</a:t>
                      </a:r>
                      <a:endParaRPr lang="tr-TR"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buNone/>
                      </a:pPr>
                      <a:r>
                        <a:rPr lang="tr-TR" sz="1200" u="none" strike="noStrike" dirty="0">
                          <a:effectLst/>
                        </a:rPr>
                        <a:t>1</a:t>
                      </a:r>
                      <a:endParaRPr lang="tr-TR"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49404335"/>
                  </a:ext>
                </a:extLst>
              </a:tr>
              <a:tr h="234494">
                <a:tc>
                  <a:txBody>
                    <a:bodyPr/>
                    <a:lstStyle/>
                    <a:p>
                      <a:pPr algn="l" fontAlgn="b">
                        <a:buNone/>
                      </a:pPr>
                      <a:r>
                        <a:rPr lang="tr-TR" sz="1200" u="none" strike="noStrike" dirty="0">
                          <a:effectLst/>
                        </a:rPr>
                        <a:t>20.60</a:t>
                      </a:r>
                      <a:endParaRPr lang="tr-TR"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buNone/>
                      </a:pPr>
                      <a:r>
                        <a:rPr lang="tr-TR" sz="1200" u="none" strike="noStrike" dirty="0">
                          <a:effectLst/>
                        </a:rPr>
                        <a:t>3</a:t>
                      </a:r>
                      <a:endParaRPr lang="tr-TR"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32765972"/>
                  </a:ext>
                </a:extLst>
              </a:tr>
              <a:tr h="234494">
                <a:tc>
                  <a:txBody>
                    <a:bodyPr/>
                    <a:lstStyle/>
                    <a:p>
                      <a:pPr algn="l" fontAlgn="b">
                        <a:buNone/>
                      </a:pPr>
                      <a:r>
                        <a:rPr lang="tr-TR" sz="1200" u="none" strike="noStrike" dirty="0">
                          <a:effectLst/>
                        </a:rPr>
                        <a:t>22.11</a:t>
                      </a:r>
                      <a:endParaRPr lang="tr-TR"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buNone/>
                      </a:pPr>
                      <a:r>
                        <a:rPr lang="tr-TR" sz="1200" u="none" strike="noStrike">
                          <a:effectLst/>
                        </a:rPr>
                        <a:t>1</a:t>
                      </a:r>
                      <a:endParaRPr lang="tr-TR" sz="12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090369120"/>
                  </a:ext>
                </a:extLst>
              </a:tr>
              <a:tr h="234494">
                <a:tc>
                  <a:txBody>
                    <a:bodyPr/>
                    <a:lstStyle/>
                    <a:p>
                      <a:pPr algn="l" fontAlgn="b">
                        <a:buNone/>
                      </a:pPr>
                      <a:r>
                        <a:rPr lang="tr-TR" sz="1200" u="none" strike="noStrike" dirty="0">
                          <a:effectLst/>
                        </a:rPr>
                        <a:t>24.42</a:t>
                      </a:r>
                      <a:endParaRPr lang="tr-TR"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buNone/>
                      </a:pPr>
                      <a:r>
                        <a:rPr lang="tr-TR" sz="1200" u="none" strike="noStrike" dirty="0">
                          <a:effectLst/>
                        </a:rPr>
                        <a:t>2</a:t>
                      </a:r>
                      <a:endParaRPr lang="tr-TR"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59264726"/>
                  </a:ext>
                </a:extLst>
              </a:tr>
              <a:tr h="234494">
                <a:tc>
                  <a:txBody>
                    <a:bodyPr/>
                    <a:lstStyle/>
                    <a:p>
                      <a:pPr algn="l" fontAlgn="b">
                        <a:buNone/>
                      </a:pPr>
                      <a:r>
                        <a:rPr lang="tr-TR" sz="1200" u="none" strike="noStrike" dirty="0">
                          <a:effectLst/>
                        </a:rPr>
                        <a:t>25.93</a:t>
                      </a:r>
                      <a:endParaRPr lang="tr-TR"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buNone/>
                      </a:pPr>
                      <a:r>
                        <a:rPr lang="tr-TR" sz="1200" u="none" strike="noStrike" dirty="0">
                          <a:effectLst/>
                        </a:rPr>
                        <a:t>1</a:t>
                      </a:r>
                      <a:endParaRPr lang="tr-TR"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08977237"/>
                  </a:ext>
                </a:extLst>
              </a:tr>
              <a:tr h="234494">
                <a:tc>
                  <a:txBody>
                    <a:bodyPr/>
                    <a:lstStyle/>
                    <a:p>
                      <a:pPr algn="l" fontAlgn="b">
                        <a:buNone/>
                      </a:pPr>
                      <a:r>
                        <a:rPr lang="tr-TR" sz="1200" u="none" strike="noStrike" dirty="0">
                          <a:effectLst/>
                        </a:rPr>
                        <a:t>28.15</a:t>
                      </a:r>
                      <a:endParaRPr lang="tr-TR"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buNone/>
                      </a:pPr>
                      <a:r>
                        <a:rPr lang="tr-TR" sz="1200" u="none" strike="noStrike" dirty="0">
                          <a:effectLst/>
                        </a:rPr>
                        <a:t>1</a:t>
                      </a:r>
                      <a:endParaRPr lang="tr-TR"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76094656"/>
                  </a:ext>
                </a:extLst>
              </a:tr>
              <a:tr h="234494">
                <a:tc>
                  <a:txBody>
                    <a:bodyPr/>
                    <a:lstStyle/>
                    <a:p>
                      <a:pPr algn="l" fontAlgn="b">
                        <a:buNone/>
                      </a:pPr>
                      <a:r>
                        <a:rPr lang="tr-TR" sz="1200" u="none" strike="noStrike" dirty="0">
                          <a:effectLst/>
                        </a:rPr>
                        <a:t>29.10</a:t>
                      </a:r>
                      <a:endParaRPr lang="tr-TR"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buNone/>
                      </a:pPr>
                      <a:r>
                        <a:rPr lang="tr-TR" sz="1200" u="none" strike="noStrike" dirty="0">
                          <a:effectLst/>
                        </a:rPr>
                        <a:t>2</a:t>
                      </a:r>
                      <a:endParaRPr lang="tr-TR"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3840078"/>
                  </a:ext>
                </a:extLst>
              </a:tr>
              <a:tr h="234494">
                <a:tc>
                  <a:txBody>
                    <a:bodyPr/>
                    <a:lstStyle/>
                    <a:p>
                      <a:pPr algn="l" fontAlgn="b">
                        <a:buNone/>
                      </a:pPr>
                      <a:r>
                        <a:rPr lang="tr-TR" sz="1200" u="none" strike="noStrike" dirty="0">
                          <a:effectLst/>
                        </a:rPr>
                        <a:t>29.32</a:t>
                      </a:r>
                      <a:endParaRPr lang="tr-TR"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buNone/>
                      </a:pPr>
                      <a:r>
                        <a:rPr lang="tr-TR" sz="1200" u="none" strike="noStrike" dirty="0">
                          <a:effectLst/>
                        </a:rPr>
                        <a:t>33</a:t>
                      </a:r>
                      <a:endParaRPr lang="tr-TR"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38703488"/>
                  </a:ext>
                </a:extLst>
              </a:tr>
              <a:tr h="234494">
                <a:tc>
                  <a:txBody>
                    <a:bodyPr/>
                    <a:lstStyle/>
                    <a:p>
                      <a:pPr algn="l" fontAlgn="b">
                        <a:buNone/>
                      </a:pPr>
                      <a:r>
                        <a:rPr lang="tr-TR" sz="1200" b="1" u="none" strike="noStrike" dirty="0">
                          <a:effectLst/>
                        </a:rPr>
                        <a:t>TOPLAM</a:t>
                      </a:r>
                      <a:endParaRPr lang="tr-TR" sz="12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buNone/>
                      </a:pPr>
                      <a:r>
                        <a:rPr lang="tr-TR" sz="1200" b="1" u="none" strike="noStrike" dirty="0">
                          <a:effectLst/>
                        </a:rPr>
                        <a:t>126</a:t>
                      </a:r>
                      <a:endParaRPr lang="tr-TR" sz="12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01927976"/>
                  </a:ext>
                </a:extLst>
              </a:tr>
            </a:tbl>
          </a:graphicData>
        </a:graphic>
      </p:graphicFrame>
      <p:pic>
        <p:nvPicPr>
          <p:cNvPr id="2" name="Resim 1">
            <a:extLst>
              <a:ext uri="{FF2B5EF4-FFF2-40B4-BE49-F238E27FC236}">
                <a16:creationId xmlns:a16="http://schemas.microsoft.com/office/drawing/2014/main" id="{77714369-0980-2E5B-3A58-A974C3DC569F}"/>
              </a:ext>
            </a:extLst>
          </p:cNvPr>
          <p:cNvPicPr>
            <a:picLocks noChangeAspect="1"/>
          </p:cNvPicPr>
          <p:nvPr/>
        </p:nvPicPr>
        <p:blipFill>
          <a:blip r:embed="rId5"/>
          <a:stretch>
            <a:fillRect/>
          </a:stretch>
        </p:blipFill>
        <p:spPr>
          <a:xfrm>
            <a:off x="-1" y="-1"/>
            <a:ext cx="1430767" cy="856445"/>
          </a:xfrm>
          <a:prstGeom prst="rect">
            <a:avLst/>
          </a:prstGeom>
        </p:spPr>
      </p:pic>
      <p:pic>
        <p:nvPicPr>
          <p:cNvPr id="3" name="Resim 2">
            <a:extLst>
              <a:ext uri="{FF2B5EF4-FFF2-40B4-BE49-F238E27FC236}">
                <a16:creationId xmlns:a16="http://schemas.microsoft.com/office/drawing/2014/main" id="{64CF65A5-5309-9DA6-D016-E18538ADB666}"/>
              </a:ext>
            </a:extLst>
          </p:cNvPr>
          <p:cNvPicPr>
            <a:picLocks noChangeAspect="1"/>
          </p:cNvPicPr>
          <p:nvPr/>
        </p:nvPicPr>
        <p:blipFill>
          <a:blip r:embed="rId6"/>
          <a:stretch>
            <a:fillRect/>
          </a:stretch>
        </p:blipFill>
        <p:spPr>
          <a:xfrm>
            <a:off x="10531736" y="0"/>
            <a:ext cx="1660264" cy="1319114"/>
          </a:xfrm>
          <a:prstGeom prst="rect">
            <a:avLst/>
          </a:prstGeom>
        </p:spPr>
      </p:pic>
    </p:spTree>
    <p:extLst>
      <p:ext uri="{BB962C8B-B14F-4D97-AF65-F5344CB8AC3E}">
        <p14:creationId xmlns:p14="http://schemas.microsoft.com/office/powerpoint/2010/main" val="18812596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66034-98B7-3561-EEB5-949367E1A253}"/>
            </a:ext>
          </a:extLst>
        </p:cNvPr>
        <p:cNvGrpSpPr/>
        <p:nvPr/>
      </p:nvGrpSpPr>
      <p:grpSpPr>
        <a:xfrm>
          <a:off x="0" y="0"/>
          <a:ext cx="0" cy="0"/>
          <a:chOff x="0" y="0"/>
          <a:chExt cx="0" cy="0"/>
        </a:xfrm>
      </p:grpSpPr>
      <p:pic>
        <p:nvPicPr>
          <p:cNvPr id="9" name="İçerik Yer Tutucusu 8">
            <a:extLst>
              <a:ext uri="{FF2B5EF4-FFF2-40B4-BE49-F238E27FC236}">
                <a16:creationId xmlns:a16="http://schemas.microsoft.com/office/drawing/2014/main" id="{D0E87028-C7F9-7221-9DC8-6E759F6167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3" name="Resim 2">
            <a:extLst>
              <a:ext uri="{FF2B5EF4-FFF2-40B4-BE49-F238E27FC236}">
                <a16:creationId xmlns:a16="http://schemas.microsoft.com/office/drawing/2014/main" id="{BB3BBED0-E1FC-4FD1-AC34-E071A90F5146}"/>
              </a:ext>
            </a:extLst>
          </p:cNvPr>
          <p:cNvPicPr>
            <a:picLocks noChangeAspect="1"/>
          </p:cNvPicPr>
          <p:nvPr/>
        </p:nvPicPr>
        <p:blipFill>
          <a:blip r:embed="rId3"/>
          <a:stretch>
            <a:fillRect/>
          </a:stretch>
        </p:blipFill>
        <p:spPr>
          <a:xfrm>
            <a:off x="0" y="38644"/>
            <a:ext cx="1430767" cy="856445"/>
          </a:xfrm>
          <a:prstGeom prst="rect">
            <a:avLst/>
          </a:prstGeom>
        </p:spPr>
      </p:pic>
      <p:pic>
        <p:nvPicPr>
          <p:cNvPr id="4" name="Resim 3">
            <a:extLst>
              <a:ext uri="{FF2B5EF4-FFF2-40B4-BE49-F238E27FC236}">
                <a16:creationId xmlns:a16="http://schemas.microsoft.com/office/drawing/2014/main" id="{05969BC3-C486-3E3F-E7BC-FDD7CCF1E319}"/>
              </a:ext>
            </a:extLst>
          </p:cNvPr>
          <p:cNvPicPr>
            <a:picLocks noChangeAspect="1"/>
          </p:cNvPicPr>
          <p:nvPr/>
        </p:nvPicPr>
        <p:blipFill>
          <a:blip r:embed="rId4"/>
          <a:stretch>
            <a:fillRect/>
          </a:stretch>
        </p:blipFill>
        <p:spPr>
          <a:xfrm>
            <a:off x="10531736" y="0"/>
            <a:ext cx="1660264" cy="1319114"/>
          </a:xfrm>
          <a:prstGeom prst="rect">
            <a:avLst/>
          </a:prstGeom>
        </p:spPr>
      </p:pic>
      <p:sp>
        <p:nvSpPr>
          <p:cNvPr id="2" name="Metin kutusu 1">
            <a:extLst>
              <a:ext uri="{FF2B5EF4-FFF2-40B4-BE49-F238E27FC236}">
                <a16:creationId xmlns:a16="http://schemas.microsoft.com/office/drawing/2014/main" id="{35CEBA2F-A772-FEC3-8FAF-D00638E94788}"/>
              </a:ext>
            </a:extLst>
          </p:cNvPr>
          <p:cNvSpPr txBox="1"/>
          <p:nvPr/>
        </p:nvSpPr>
        <p:spPr>
          <a:xfrm>
            <a:off x="1601239" y="263008"/>
            <a:ext cx="8195674" cy="707886"/>
          </a:xfrm>
          <a:prstGeom prst="rect">
            <a:avLst/>
          </a:prstGeom>
          <a:noFill/>
        </p:spPr>
        <p:txBody>
          <a:bodyPr wrap="square" rtlCol="0">
            <a:spAutoFit/>
          </a:bodyPr>
          <a:lstStyle/>
          <a:p>
            <a:pPr algn="just"/>
            <a:r>
              <a:rPr lang="tr-TR" sz="2000" b="0" i="0" dirty="0">
                <a:solidFill>
                  <a:srgbClr val="000000"/>
                </a:solidFill>
                <a:effectLst/>
              </a:rPr>
              <a:t>Bakanlık web sitesinde ilgili rehber dokümanlar </a:t>
            </a:r>
            <a:r>
              <a:rPr lang="tr-TR" sz="2000" dirty="0">
                <a:solidFill>
                  <a:srgbClr val="000000"/>
                </a:solidFill>
              </a:rPr>
              <a:t>yer almaktadır. </a:t>
            </a:r>
          </a:p>
          <a:p>
            <a:pPr algn="just"/>
            <a:r>
              <a:rPr lang="tr-TR" sz="2000" dirty="0">
                <a:solidFill>
                  <a:srgbClr val="000000"/>
                </a:solidFill>
              </a:rPr>
              <a:t>(https://www.suverimliligi.gov.tr/home/yayinlar#endustriyel-su-verimliliği)</a:t>
            </a:r>
            <a:endParaRPr lang="tr-TR" sz="2000" b="0" i="0" dirty="0">
              <a:solidFill>
                <a:srgbClr val="000000"/>
              </a:solidFill>
              <a:effectLst/>
            </a:endParaRPr>
          </a:p>
        </p:txBody>
      </p:sp>
      <p:sp>
        <p:nvSpPr>
          <p:cNvPr id="5" name="Metin kutusu 4">
            <a:extLst>
              <a:ext uri="{FF2B5EF4-FFF2-40B4-BE49-F238E27FC236}">
                <a16:creationId xmlns:a16="http://schemas.microsoft.com/office/drawing/2014/main" id="{0411C793-4810-10D6-3766-74EC58106034}"/>
              </a:ext>
            </a:extLst>
          </p:cNvPr>
          <p:cNvSpPr txBox="1"/>
          <p:nvPr/>
        </p:nvSpPr>
        <p:spPr>
          <a:xfrm>
            <a:off x="1601239" y="995712"/>
            <a:ext cx="10289465" cy="646331"/>
          </a:xfrm>
          <a:prstGeom prst="rect">
            <a:avLst/>
          </a:prstGeom>
          <a:noFill/>
        </p:spPr>
        <p:txBody>
          <a:bodyPr wrap="square" rtlCol="0">
            <a:spAutoFit/>
          </a:bodyPr>
          <a:lstStyle/>
          <a:p>
            <a:r>
              <a:rPr lang="tr-TR" b="1" dirty="0"/>
              <a:t>13.20 Dokuma Su Verimliliği Rehber Dokümanı</a:t>
            </a:r>
          </a:p>
          <a:p>
            <a:r>
              <a:rPr lang="tr-TR" b="1" dirty="0"/>
              <a:t>(https://cdniys.tarimorman.gov.tr/api/File/GetGaleriFile/502/DosyaGaleri/8384/03.pdf)</a:t>
            </a:r>
          </a:p>
        </p:txBody>
      </p:sp>
      <p:pic>
        <p:nvPicPr>
          <p:cNvPr id="6" name="Resim 5">
            <a:extLst>
              <a:ext uri="{FF2B5EF4-FFF2-40B4-BE49-F238E27FC236}">
                <a16:creationId xmlns:a16="http://schemas.microsoft.com/office/drawing/2014/main" id="{E8077AD4-44CD-1BCE-1698-AA61AC1F485F}"/>
              </a:ext>
            </a:extLst>
          </p:cNvPr>
          <p:cNvPicPr>
            <a:picLocks noChangeAspect="1"/>
          </p:cNvPicPr>
          <p:nvPr/>
        </p:nvPicPr>
        <p:blipFill>
          <a:blip r:embed="rId5"/>
          <a:stretch>
            <a:fillRect/>
          </a:stretch>
        </p:blipFill>
        <p:spPr>
          <a:xfrm>
            <a:off x="2881661" y="2459684"/>
            <a:ext cx="5380186" cy="3810330"/>
          </a:xfrm>
          <a:prstGeom prst="rect">
            <a:avLst/>
          </a:prstGeom>
        </p:spPr>
      </p:pic>
    </p:spTree>
    <p:extLst>
      <p:ext uri="{BB962C8B-B14F-4D97-AF65-F5344CB8AC3E}">
        <p14:creationId xmlns:p14="http://schemas.microsoft.com/office/powerpoint/2010/main" val="184960604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5C3CA-C63B-7C99-34BB-6913767BA892}"/>
            </a:ext>
          </a:extLst>
        </p:cNvPr>
        <p:cNvGrpSpPr/>
        <p:nvPr/>
      </p:nvGrpSpPr>
      <p:grpSpPr>
        <a:xfrm>
          <a:off x="0" y="0"/>
          <a:ext cx="0" cy="0"/>
          <a:chOff x="0" y="0"/>
          <a:chExt cx="0" cy="0"/>
        </a:xfrm>
      </p:grpSpPr>
      <p:pic>
        <p:nvPicPr>
          <p:cNvPr id="9" name="İçerik Yer Tutucusu 8">
            <a:extLst>
              <a:ext uri="{FF2B5EF4-FFF2-40B4-BE49-F238E27FC236}">
                <a16:creationId xmlns:a16="http://schemas.microsoft.com/office/drawing/2014/main" id="{3468B3AA-56DE-494B-D442-7AE1C48012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3" name="Resim 2">
            <a:extLst>
              <a:ext uri="{FF2B5EF4-FFF2-40B4-BE49-F238E27FC236}">
                <a16:creationId xmlns:a16="http://schemas.microsoft.com/office/drawing/2014/main" id="{C7695AFB-C226-FC40-D6C5-6D404DF144AA}"/>
              </a:ext>
            </a:extLst>
          </p:cNvPr>
          <p:cNvPicPr>
            <a:picLocks noChangeAspect="1"/>
          </p:cNvPicPr>
          <p:nvPr/>
        </p:nvPicPr>
        <p:blipFill>
          <a:blip r:embed="rId3"/>
          <a:stretch>
            <a:fillRect/>
          </a:stretch>
        </p:blipFill>
        <p:spPr>
          <a:xfrm>
            <a:off x="0" y="38644"/>
            <a:ext cx="1430767" cy="856445"/>
          </a:xfrm>
          <a:prstGeom prst="rect">
            <a:avLst/>
          </a:prstGeom>
        </p:spPr>
      </p:pic>
      <p:pic>
        <p:nvPicPr>
          <p:cNvPr id="4" name="Resim 3">
            <a:extLst>
              <a:ext uri="{FF2B5EF4-FFF2-40B4-BE49-F238E27FC236}">
                <a16:creationId xmlns:a16="http://schemas.microsoft.com/office/drawing/2014/main" id="{8917F44A-D7BB-14E4-5735-A41FFAFBAEAF}"/>
              </a:ext>
            </a:extLst>
          </p:cNvPr>
          <p:cNvPicPr>
            <a:picLocks noChangeAspect="1"/>
          </p:cNvPicPr>
          <p:nvPr/>
        </p:nvPicPr>
        <p:blipFill>
          <a:blip r:embed="rId4"/>
          <a:stretch>
            <a:fillRect/>
          </a:stretch>
        </p:blipFill>
        <p:spPr>
          <a:xfrm>
            <a:off x="10531736" y="0"/>
            <a:ext cx="1660264" cy="1319114"/>
          </a:xfrm>
          <a:prstGeom prst="rect">
            <a:avLst/>
          </a:prstGeom>
        </p:spPr>
      </p:pic>
      <p:sp>
        <p:nvSpPr>
          <p:cNvPr id="2" name="Metin kutusu 1">
            <a:extLst>
              <a:ext uri="{FF2B5EF4-FFF2-40B4-BE49-F238E27FC236}">
                <a16:creationId xmlns:a16="http://schemas.microsoft.com/office/drawing/2014/main" id="{9B51A20E-3485-223D-941C-399FBE10C398}"/>
              </a:ext>
            </a:extLst>
          </p:cNvPr>
          <p:cNvSpPr txBox="1"/>
          <p:nvPr/>
        </p:nvSpPr>
        <p:spPr>
          <a:xfrm>
            <a:off x="1430767" y="467388"/>
            <a:ext cx="8195674" cy="707886"/>
          </a:xfrm>
          <a:prstGeom prst="rect">
            <a:avLst/>
          </a:prstGeom>
          <a:noFill/>
        </p:spPr>
        <p:txBody>
          <a:bodyPr wrap="square" rtlCol="0">
            <a:spAutoFit/>
          </a:bodyPr>
          <a:lstStyle/>
          <a:p>
            <a:pPr algn="just"/>
            <a:r>
              <a:rPr lang="tr-TR" sz="2000" b="0" i="0" dirty="0">
                <a:solidFill>
                  <a:srgbClr val="000000"/>
                </a:solidFill>
                <a:effectLst/>
              </a:rPr>
              <a:t>Bakanlık web sitesinde ilgili rehber dokümanlar </a:t>
            </a:r>
            <a:r>
              <a:rPr lang="tr-TR" sz="2000" dirty="0">
                <a:solidFill>
                  <a:srgbClr val="000000"/>
                </a:solidFill>
              </a:rPr>
              <a:t>yer almaktadır. </a:t>
            </a:r>
          </a:p>
          <a:p>
            <a:pPr algn="just"/>
            <a:r>
              <a:rPr lang="tr-TR" sz="2000" dirty="0">
                <a:solidFill>
                  <a:srgbClr val="000000"/>
                </a:solidFill>
              </a:rPr>
              <a:t>(https://www.suverimliligi.gov.tr/home/yayinlar#endustriyel-su-verimliliği)</a:t>
            </a:r>
            <a:endParaRPr lang="tr-TR" sz="2000" b="0" i="0" dirty="0">
              <a:solidFill>
                <a:srgbClr val="000000"/>
              </a:solidFill>
              <a:effectLst/>
            </a:endParaRPr>
          </a:p>
        </p:txBody>
      </p:sp>
      <p:sp>
        <p:nvSpPr>
          <p:cNvPr id="5" name="Metin kutusu 4">
            <a:extLst>
              <a:ext uri="{FF2B5EF4-FFF2-40B4-BE49-F238E27FC236}">
                <a16:creationId xmlns:a16="http://schemas.microsoft.com/office/drawing/2014/main" id="{ECBF4485-BD80-E164-2AD1-A5B54BA4F2C0}"/>
              </a:ext>
            </a:extLst>
          </p:cNvPr>
          <p:cNvSpPr txBox="1"/>
          <p:nvPr/>
        </p:nvSpPr>
        <p:spPr>
          <a:xfrm>
            <a:off x="1430767" y="1275414"/>
            <a:ext cx="10289465" cy="646331"/>
          </a:xfrm>
          <a:prstGeom prst="rect">
            <a:avLst/>
          </a:prstGeom>
          <a:noFill/>
        </p:spPr>
        <p:txBody>
          <a:bodyPr wrap="square" rtlCol="0">
            <a:spAutoFit/>
          </a:bodyPr>
          <a:lstStyle/>
          <a:p>
            <a:r>
              <a:rPr lang="tr-TR" b="1" dirty="0"/>
              <a:t>13.20 Dokuma Su Verimliliği Rehber Dokümanı</a:t>
            </a:r>
          </a:p>
          <a:p>
            <a:r>
              <a:rPr lang="tr-TR" b="1" dirty="0"/>
              <a:t>(https://cdniys.tarimorman.gov.tr/api/File/GetGaleriFile/502/DosyaGaleri/8384/03.pdf)</a:t>
            </a:r>
          </a:p>
        </p:txBody>
      </p:sp>
      <p:pic>
        <p:nvPicPr>
          <p:cNvPr id="6" name="Resim 5">
            <a:extLst>
              <a:ext uri="{FF2B5EF4-FFF2-40B4-BE49-F238E27FC236}">
                <a16:creationId xmlns:a16="http://schemas.microsoft.com/office/drawing/2014/main" id="{46D5E981-ADE3-3219-16A9-783F5549E470}"/>
              </a:ext>
            </a:extLst>
          </p:cNvPr>
          <p:cNvPicPr>
            <a:picLocks noChangeAspect="1"/>
          </p:cNvPicPr>
          <p:nvPr/>
        </p:nvPicPr>
        <p:blipFill>
          <a:blip r:embed="rId5"/>
          <a:stretch>
            <a:fillRect/>
          </a:stretch>
        </p:blipFill>
        <p:spPr>
          <a:xfrm>
            <a:off x="2461277" y="2190742"/>
            <a:ext cx="5444203" cy="518205"/>
          </a:xfrm>
          <a:prstGeom prst="rect">
            <a:avLst/>
          </a:prstGeom>
        </p:spPr>
      </p:pic>
      <p:pic>
        <p:nvPicPr>
          <p:cNvPr id="7" name="Resim 6">
            <a:extLst>
              <a:ext uri="{FF2B5EF4-FFF2-40B4-BE49-F238E27FC236}">
                <a16:creationId xmlns:a16="http://schemas.microsoft.com/office/drawing/2014/main" id="{B5C62BE5-6619-C36F-AD37-6243792738F8}"/>
              </a:ext>
            </a:extLst>
          </p:cNvPr>
          <p:cNvPicPr>
            <a:picLocks noChangeAspect="1"/>
          </p:cNvPicPr>
          <p:nvPr/>
        </p:nvPicPr>
        <p:blipFill>
          <a:blip r:embed="rId6"/>
          <a:stretch>
            <a:fillRect/>
          </a:stretch>
        </p:blipFill>
        <p:spPr>
          <a:xfrm>
            <a:off x="2461277" y="2757827"/>
            <a:ext cx="5425910" cy="1204064"/>
          </a:xfrm>
          <a:prstGeom prst="rect">
            <a:avLst/>
          </a:prstGeom>
        </p:spPr>
      </p:pic>
    </p:spTree>
    <p:extLst>
      <p:ext uri="{BB962C8B-B14F-4D97-AF65-F5344CB8AC3E}">
        <p14:creationId xmlns:p14="http://schemas.microsoft.com/office/powerpoint/2010/main" val="298797109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1385A-034B-6AEC-0B6A-09FF97513EEA}"/>
            </a:ext>
          </a:extLst>
        </p:cNvPr>
        <p:cNvGrpSpPr/>
        <p:nvPr/>
      </p:nvGrpSpPr>
      <p:grpSpPr>
        <a:xfrm>
          <a:off x="0" y="0"/>
          <a:ext cx="0" cy="0"/>
          <a:chOff x="0" y="0"/>
          <a:chExt cx="0" cy="0"/>
        </a:xfrm>
      </p:grpSpPr>
      <p:pic>
        <p:nvPicPr>
          <p:cNvPr id="9" name="İçerik Yer Tutucusu 8">
            <a:extLst>
              <a:ext uri="{FF2B5EF4-FFF2-40B4-BE49-F238E27FC236}">
                <a16:creationId xmlns:a16="http://schemas.microsoft.com/office/drawing/2014/main" id="{963D3A98-6038-1B06-BE6D-8C20977A46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3" name="Resim 2">
            <a:extLst>
              <a:ext uri="{FF2B5EF4-FFF2-40B4-BE49-F238E27FC236}">
                <a16:creationId xmlns:a16="http://schemas.microsoft.com/office/drawing/2014/main" id="{6A06346D-4DF9-50DA-F66B-9EE4FBEA0D89}"/>
              </a:ext>
            </a:extLst>
          </p:cNvPr>
          <p:cNvPicPr>
            <a:picLocks noChangeAspect="1"/>
          </p:cNvPicPr>
          <p:nvPr/>
        </p:nvPicPr>
        <p:blipFill>
          <a:blip r:embed="rId3"/>
          <a:stretch>
            <a:fillRect/>
          </a:stretch>
        </p:blipFill>
        <p:spPr>
          <a:xfrm>
            <a:off x="0" y="38644"/>
            <a:ext cx="1430767" cy="856445"/>
          </a:xfrm>
          <a:prstGeom prst="rect">
            <a:avLst/>
          </a:prstGeom>
        </p:spPr>
      </p:pic>
      <p:pic>
        <p:nvPicPr>
          <p:cNvPr id="4" name="Resim 3">
            <a:extLst>
              <a:ext uri="{FF2B5EF4-FFF2-40B4-BE49-F238E27FC236}">
                <a16:creationId xmlns:a16="http://schemas.microsoft.com/office/drawing/2014/main" id="{668FA0C3-61C5-579D-8789-04C5EE892373}"/>
              </a:ext>
            </a:extLst>
          </p:cNvPr>
          <p:cNvPicPr>
            <a:picLocks noChangeAspect="1"/>
          </p:cNvPicPr>
          <p:nvPr/>
        </p:nvPicPr>
        <p:blipFill>
          <a:blip r:embed="rId4"/>
          <a:stretch>
            <a:fillRect/>
          </a:stretch>
        </p:blipFill>
        <p:spPr>
          <a:xfrm>
            <a:off x="10531736" y="0"/>
            <a:ext cx="1660264" cy="1319114"/>
          </a:xfrm>
          <a:prstGeom prst="rect">
            <a:avLst/>
          </a:prstGeom>
        </p:spPr>
      </p:pic>
      <p:sp>
        <p:nvSpPr>
          <p:cNvPr id="8" name="Metin kutusu 7">
            <a:extLst>
              <a:ext uri="{FF2B5EF4-FFF2-40B4-BE49-F238E27FC236}">
                <a16:creationId xmlns:a16="http://schemas.microsoft.com/office/drawing/2014/main" id="{C264B223-0F1F-4594-AC11-B8EB86AE5525}"/>
              </a:ext>
            </a:extLst>
          </p:cNvPr>
          <p:cNvSpPr txBox="1"/>
          <p:nvPr/>
        </p:nvSpPr>
        <p:spPr>
          <a:xfrm>
            <a:off x="1630833" y="100609"/>
            <a:ext cx="8195674" cy="707886"/>
          </a:xfrm>
          <a:prstGeom prst="rect">
            <a:avLst/>
          </a:prstGeom>
          <a:noFill/>
        </p:spPr>
        <p:txBody>
          <a:bodyPr wrap="square" rtlCol="0">
            <a:spAutoFit/>
          </a:bodyPr>
          <a:lstStyle/>
          <a:p>
            <a:pPr algn="just"/>
            <a:r>
              <a:rPr lang="tr-TR" sz="2000" b="0" i="0" dirty="0">
                <a:solidFill>
                  <a:srgbClr val="000000"/>
                </a:solidFill>
                <a:effectLst/>
              </a:rPr>
              <a:t>Bakanlık web sitesinde ilgili rehber dokümanlar </a:t>
            </a:r>
            <a:r>
              <a:rPr lang="tr-TR" sz="2000" dirty="0">
                <a:solidFill>
                  <a:srgbClr val="000000"/>
                </a:solidFill>
              </a:rPr>
              <a:t>yer almaktadır. </a:t>
            </a:r>
          </a:p>
          <a:p>
            <a:pPr algn="just"/>
            <a:r>
              <a:rPr lang="tr-TR" sz="2000" dirty="0">
                <a:solidFill>
                  <a:srgbClr val="000000"/>
                </a:solidFill>
              </a:rPr>
              <a:t>(https://www.suverimliligi.gov.tr/home/yayinlar#endustriyel-su-verimliliği)</a:t>
            </a:r>
            <a:endParaRPr lang="tr-TR" sz="2000" b="0" i="0" dirty="0">
              <a:solidFill>
                <a:srgbClr val="000000"/>
              </a:solidFill>
              <a:effectLst/>
            </a:endParaRPr>
          </a:p>
        </p:txBody>
      </p:sp>
      <p:sp>
        <p:nvSpPr>
          <p:cNvPr id="10" name="Metin kutusu 9">
            <a:extLst>
              <a:ext uri="{FF2B5EF4-FFF2-40B4-BE49-F238E27FC236}">
                <a16:creationId xmlns:a16="http://schemas.microsoft.com/office/drawing/2014/main" id="{F5E27149-58C7-2E00-CB04-6223BF736FBC}"/>
              </a:ext>
            </a:extLst>
          </p:cNvPr>
          <p:cNvSpPr txBox="1"/>
          <p:nvPr/>
        </p:nvSpPr>
        <p:spPr>
          <a:xfrm>
            <a:off x="1630833" y="908635"/>
            <a:ext cx="10289465" cy="646331"/>
          </a:xfrm>
          <a:prstGeom prst="rect">
            <a:avLst/>
          </a:prstGeom>
          <a:noFill/>
        </p:spPr>
        <p:txBody>
          <a:bodyPr wrap="square" rtlCol="0">
            <a:spAutoFit/>
          </a:bodyPr>
          <a:lstStyle/>
          <a:p>
            <a:r>
              <a:rPr lang="tr-TR" b="1" dirty="0"/>
              <a:t>13.30 Tekstil Ürünlerinin Bitirilmesi </a:t>
            </a:r>
          </a:p>
          <a:p>
            <a:r>
              <a:rPr lang="tr-TR" b="1" dirty="0"/>
              <a:t>(https://cdniys.tarimorman.gov.tr/api/File/GetGaleriFile/502/DosyaGaleri/8384/09.pdf)</a:t>
            </a:r>
          </a:p>
        </p:txBody>
      </p:sp>
      <p:pic>
        <p:nvPicPr>
          <p:cNvPr id="11" name="Resim 10">
            <a:extLst>
              <a:ext uri="{FF2B5EF4-FFF2-40B4-BE49-F238E27FC236}">
                <a16:creationId xmlns:a16="http://schemas.microsoft.com/office/drawing/2014/main" id="{1A95774D-EA42-B5FB-A046-5B1729B4F67B}"/>
              </a:ext>
            </a:extLst>
          </p:cNvPr>
          <p:cNvPicPr>
            <a:picLocks noChangeAspect="1"/>
          </p:cNvPicPr>
          <p:nvPr/>
        </p:nvPicPr>
        <p:blipFill>
          <a:blip r:embed="rId5"/>
          <a:stretch>
            <a:fillRect/>
          </a:stretch>
        </p:blipFill>
        <p:spPr>
          <a:xfrm>
            <a:off x="2457927" y="1655575"/>
            <a:ext cx="6790008" cy="5006774"/>
          </a:xfrm>
          <a:prstGeom prst="rect">
            <a:avLst/>
          </a:prstGeom>
        </p:spPr>
      </p:pic>
    </p:spTree>
    <p:extLst>
      <p:ext uri="{BB962C8B-B14F-4D97-AF65-F5344CB8AC3E}">
        <p14:creationId xmlns:p14="http://schemas.microsoft.com/office/powerpoint/2010/main" val="21526607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7D119-BE76-899A-3867-E09B5BC64B02}"/>
            </a:ext>
          </a:extLst>
        </p:cNvPr>
        <p:cNvGrpSpPr/>
        <p:nvPr/>
      </p:nvGrpSpPr>
      <p:grpSpPr>
        <a:xfrm>
          <a:off x="0" y="0"/>
          <a:ext cx="0" cy="0"/>
          <a:chOff x="0" y="0"/>
          <a:chExt cx="0" cy="0"/>
        </a:xfrm>
      </p:grpSpPr>
      <p:pic>
        <p:nvPicPr>
          <p:cNvPr id="9" name="İçerik Yer Tutucusu 8">
            <a:extLst>
              <a:ext uri="{FF2B5EF4-FFF2-40B4-BE49-F238E27FC236}">
                <a16:creationId xmlns:a16="http://schemas.microsoft.com/office/drawing/2014/main" id="{C3E542BC-403C-1BE3-3282-349E0F9437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3" name="Resim 2">
            <a:extLst>
              <a:ext uri="{FF2B5EF4-FFF2-40B4-BE49-F238E27FC236}">
                <a16:creationId xmlns:a16="http://schemas.microsoft.com/office/drawing/2014/main" id="{1D674A83-C41D-E14F-7BBD-A0661308B175}"/>
              </a:ext>
            </a:extLst>
          </p:cNvPr>
          <p:cNvPicPr>
            <a:picLocks noChangeAspect="1"/>
          </p:cNvPicPr>
          <p:nvPr/>
        </p:nvPicPr>
        <p:blipFill>
          <a:blip r:embed="rId3"/>
          <a:stretch>
            <a:fillRect/>
          </a:stretch>
        </p:blipFill>
        <p:spPr>
          <a:xfrm>
            <a:off x="0" y="38644"/>
            <a:ext cx="1430767" cy="856445"/>
          </a:xfrm>
          <a:prstGeom prst="rect">
            <a:avLst/>
          </a:prstGeom>
        </p:spPr>
      </p:pic>
      <p:pic>
        <p:nvPicPr>
          <p:cNvPr id="4" name="Resim 3">
            <a:extLst>
              <a:ext uri="{FF2B5EF4-FFF2-40B4-BE49-F238E27FC236}">
                <a16:creationId xmlns:a16="http://schemas.microsoft.com/office/drawing/2014/main" id="{B6820DCC-C8AF-E2F2-D33E-F1A271B864FE}"/>
              </a:ext>
            </a:extLst>
          </p:cNvPr>
          <p:cNvPicPr>
            <a:picLocks noChangeAspect="1"/>
          </p:cNvPicPr>
          <p:nvPr/>
        </p:nvPicPr>
        <p:blipFill>
          <a:blip r:embed="rId4"/>
          <a:stretch>
            <a:fillRect/>
          </a:stretch>
        </p:blipFill>
        <p:spPr>
          <a:xfrm>
            <a:off x="10531736" y="0"/>
            <a:ext cx="1660264" cy="1319114"/>
          </a:xfrm>
          <a:prstGeom prst="rect">
            <a:avLst/>
          </a:prstGeom>
        </p:spPr>
      </p:pic>
      <p:sp>
        <p:nvSpPr>
          <p:cNvPr id="2" name="Metin kutusu 1">
            <a:extLst>
              <a:ext uri="{FF2B5EF4-FFF2-40B4-BE49-F238E27FC236}">
                <a16:creationId xmlns:a16="http://schemas.microsoft.com/office/drawing/2014/main" id="{C714B69D-0DEA-3828-C3E0-540F1FFFCE7D}"/>
              </a:ext>
            </a:extLst>
          </p:cNvPr>
          <p:cNvSpPr txBox="1"/>
          <p:nvPr/>
        </p:nvSpPr>
        <p:spPr>
          <a:xfrm>
            <a:off x="1583707" y="187922"/>
            <a:ext cx="7127204" cy="1015663"/>
          </a:xfrm>
          <a:prstGeom prst="rect">
            <a:avLst/>
          </a:prstGeom>
          <a:noFill/>
        </p:spPr>
        <p:txBody>
          <a:bodyPr wrap="square" rtlCol="0">
            <a:spAutoFit/>
          </a:bodyPr>
          <a:lstStyle/>
          <a:p>
            <a:pPr algn="just"/>
            <a:r>
              <a:rPr lang="tr-TR" sz="2000" b="0" i="0" dirty="0">
                <a:solidFill>
                  <a:srgbClr val="000000"/>
                </a:solidFill>
                <a:effectLst/>
              </a:rPr>
              <a:t>Bakanlık web sitesinde ilgili rehber dokümanlar </a:t>
            </a:r>
            <a:r>
              <a:rPr lang="tr-TR" sz="2000" dirty="0">
                <a:solidFill>
                  <a:srgbClr val="000000"/>
                </a:solidFill>
              </a:rPr>
              <a:t>yer almaktadır. </a:t>
            </a:r>
          </a:p>
          <a:p>
            <a:pPr algn="just"/>
            <a:r>
              <a:rPr lang="tr-TR" sz="2000" dirty="0">
                <a:solidFill>
                  <a:srgbClr val="000000"/>
                </a:solidFill>
              </a:rPr>
              <a:t>(https://www.suverimliligi.gov.tr/home/yayinlar#endustriyel-su-verimliliği)</a:t>
            </a:r>
            <a:endParaRPr lang="tr-TR" sz="2000" b="0" i="0" dirty="0">
              <a:solidFill>
                <a:srgbClr val="000000"/>
              </a:solidFill>
              <a:effectLst/>
            </a:endParaRPr>
          </a:p>
        </p:txBody>
      </p:sp>
      <p:sp>
        <p:nvSpPr>
          <p:cNvPr id="5" name="Metin kutusu 4">
            <a:extLst>
              <a:ext uri="{FF2B5EF4-FFF2-40B4-BE49-F238E27FC236}">
                <a16:creationId xmlns:a16="http://schemas.microsoft.com/office/drawing/2014/main" id="{232F4263-2830-3260-2C6C-30197109E016}"/>
              </a:ext>
            </a:extLst>
          </p:cNvPr>
          <p:cNvSpPr txBox="1"/>
          <p:nvPr/>
        </p:nvSpPr>
        <p:spPr>
          <a:xfrm>
            <a:off x="1583708" y="995948"/>
            <a:ext cx="8948028" cy="646331"/>
          </a:xfrm>
          <a:prstGeom prst="rect">
            <a:avLst/>
          </a:prstGeom>
          <a:noFill/>
        </p:spPr>
        <p:txBody>
          <a:bodyPr wrap="square" rtlCol="0">
            <a:spAutoFit/>
          </a:bodyPr>
          <a:lstStyle/>
          <a:p>
            <a:r>
              <a:rPr lang="tr-TR" b="1" dirty="0"/>
              <a:t>29.32 Motorlu Kara Taşıtları İçin Diğer Parça ve Aksesuarların İmalatı</a:t>
            </a:r>
          </a:p>
          <a:p>
            <a:r>
              <a:rPr lang="tr-TR" b="1" dirty="0"/>
              <a:t>(https://cdniys.tarimorman.gov.tr/api/File/GetGaleriFile/502/DosyaGaleri/8369/01.pdf)</a:t>
            </a:r>
          </a:p>
        </p:txBody>
      </p:sp>
      <p:pic>
        <p:nvPicPr>
          <p:cNvPr id="6" name="Resim 5">
            <a:extLst>
              <a:ext uri="{FF2B5EF4-FFF2-40B4-BE49-F238E27FC236}">
                <a16:creationId xmlns:a16="http://schemas.microsoft.com/office/drawing/2014/main" id="{E6125FF3-EA0C-5D83-CFD4-0AE8FFC06BBD}"/>
              </a:ext>
            </a:extLst>
          </p:cNvPr>
          <p:cNvPicPr>
            <a:picLocks noChangeAspect="1"/>
          </p:cNvPicPr>
          <p:nvPr/>
        </p:nvPicPr>
        <p:blipFill>
          <a:blip r:embed="rId5"/>
          <a:stretch>
            <a:fillRect/>
          </a:stretch>
        </p:blipFill>
        <p:spPr>
          <a:xfrm>
            <a:off x="2383231" y="1755715"/>
            <a:ext cx="6569009" cy="4762913"/>
          </a:xfrm>
          <a:prstGeom prst="rect">
            <a:avLst/>
          </a:prstGeom>
        </p:spPr>
      </p:pic>
    </p:spTree>
    <p:extLst>
      <p:ext uri="{BB962C8B-B14F-4D97-AF65-F5344CB8AC3E}">
        <p14:creationId xmlns:p14="http://schemas.microsoft.com/office/powerpoint/2010/main" val="22934885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2AA43-E5BB-307C-A577-A538535A6C86}"/>
            </a:ext>
          </a:extLst>
        </p:cNvPr>
        <p:cNvGrpSpPr/>
        <p:nvPr/>
      </p:nvGrpSpPr>
      <p:grpSpPr>
        <a:xfrm>
          <a:off x="0" y="0"/>
          <a:ext cx="0" cy="0"/>
          <a:chOff x="0" y="0"/>
          <a:chExt cx="0" cy="0"/>
        </a:xfrm>
      </p:grpSpPr>
      <p:pic>
        <p:nvPicPr>
          <p:cNvPr id="9" name="İçerik Yer Tutucusu 8">
            <a:extLst>
              <a:ext uri="{FF2B5EF4-FFF2-40B4-BE49-F238E27FC236}">
                <a16:creationId xmlns:a16="http://schemas.microsoft.com/office/drawing/2014/main" id="{81DF87E6-1481-ECF4-9C99-C847D77DB1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3" name="Resim 2">
            <a:extLst>
              <a:ext uri="{FF2B5EF4-FFF2-40B4-BE49-F238E27FC236}">
                <a16:creationId xmlns:a16="http://schemas.microsoft.com/office/drawing/2014/main" id="{FA59693A-0D4F-8229-F730-F83D2755B095}"/>
              </a:ext>
            </a:extLst>
          </p:cNvPr>
          <p:cNvPicPr>
            <a:picLocks noChangeAspect="1"/>
          </p:cNvPicPr>
          <p:nvPr/>
        </p:nvPicPr>
        <p:blipFill>
          <a:blip r:embed="rId3"/>
          <a:stretch>
            <a:fillRect/>
          </a:stretch>
        </p:blipFill>
        <p:spPr>
          <a:xfrm>
            <a:off x="0" y="38644"/>
            <a:ext cx="1430767" cy="856445"/>
          </a:xfrm>
          <a:prstGeom prst="rect">
            <a:avLst/>
          </a:prstGeom>
        </p:spPr>
      </p:pic>
      <p:pic>
        <p:nvPicPr>
          <p:cNvPr id="4" name="Resim 3">
            <a:extLst>
              <a:ext uri="{FF2B5EF4-FFF2-40B4-BE49-F238E27FC236}">
                <a16:creationId xmlns:a16="http://schemas.microsoft.com/office/drawing/2014/main" id="{8F430141-19B9-EF74-C1E7-B8BD0FE8B80D}"/>
              </a:ext>
            </a:extLst>
          </p:cNvPr>
          <p:cNvPicPr>
            <a:picLocks noChangeAspect="1"/>
          </p:cNvPicPr>
          <p:nvPr/>
        </p:nvPicPr>
        <p:blipFill>
          <a:blip r:embed="rId4"/>
          <a:stretch>
            <a:fillRect/>
          </a:stretch>
        </p:blipFill>
        <p:spPr>
          <a:xfrm>
            <a:off x="10531736" y="0"/>
            <a:ext cx="1660264" cy="1319114"/>
          </a:xfrm>
          <a:prstGeom prst="rect">
            <a:avLst/>
          </a:prstGeom>
        </p:spPr>
      </p:pic>
      <p:sp>
        <p:nvSpPr>
          <p:cNvPr id="2" name="Metin kutusu 1">
            <a:extLst>
              <a:ext uri="{FF2B5EF4-FFF2-40B4-BE49-F238E27FC236}">
                <a16:creationId xmlns:a16="http://schemas.microsoft.com/office/drawing/2014/main" id="{93D755FF-074C-7E38-8A39-F9CF03CC8529}"/>
              </a:ext>
            </a:extLst>
          </p:cNvPr>
          <p:cNvSpPr txBox="1"/>
          <p:nvPr/>
        </p:nvSpPr>
        <p:spPr>
          <a:xfrm>
            <a:off x="1538635" y="262466"/>
            <a:ext cx="8195674" cy="707886"/>
          </a:xfrm>
          <a:prstGeom prst="rect">
            <a:avLst/>
          </a:prstGeom>
          <a:noFill/>
        </p:spPr>
        <p:txBody>
          <a:bodyPr wrap="square" rtlCol="0">
            <a:spAutoFit/>
          </a:bodyPr>
          <a:lstStyle/>
          <a:p>
            <a:pPr algn="just"/>
            <a:r>
              <a:rPr lang="tr-TR" sz="2000" b="0" i="0" dirty="0">
                <a:solidFill>
                  <a:srgbClr val="000000"/>
                </a:solidFill>
                <a:effectLst/>
              </a:rPr>
              <a:t>Bakanlık web sitesinde ilgili rehber dokümanlar </a:t>
            </a:r>
            <a:r>
              <a:rPr lang="tr-TR" sz="2000" dirty="0">
                <a:solidFill>
                  <a:srgbClr val="000000"/>
                </a:solidFill>
              </a:rPr>
              <a:t>yer almaktadır. </a:t>
            </a:r>
          </a:p>
          <a:p>
            <a:pPr algn="just"/>
            <a:r>
              <a:rPr lang="tr-TR" sz="2000" dirty="0">
                <a:solidFill>
                  <a:srgbClr val="000000"/>
                </a:solidFill>
              </a:rPr>
              <a:t>(https://www.suverimliligi.gov.tr/home/yayinlar#endustriyel-su-verimliliği)</a:t>
            </a:r>
            <a:endParaRPr lang="tr-TR" sz="2000" b="0" i="0" dirty="0">
              <a:solidFill>
                <a:srgbClr val="000000"/>
              </a:solidFill>
              <a:effectLst/>
            </a:endParaRPr>
          </a:p>
        </p:txBody>
      </p:sp>
      <p:sp>
        <p:nvSpPr>
          <p:cNvPr id="5" name="Metin kutusu 4">
            <a:extLst>
              <a:ext uri="{FF2B5EF4-FFF2-40B4-BE49-F238E27FC236}">
                <a16:creationId xmlns:a16="http://schemas.microsoft.com/office/drawing/2014/main" id="{3A0CE5CB-812B-D583-A1D2-80ACF2AFFB03}"/>
              </a:ext>
            </a:extLst>
          </p:cNvPr>
          <p:cNvSpPr txBox="1"/>
          <p:nvPr/>
        </p:nvSpPr>
        <p:spPr>
          <a:xfrm>
            <a:off x="1538635" y="1070492"/>
            <a:ext cx="10289465" cy="646331"/>
          </a:xfrm>
          <a:prstGeom prst="rect">
            <a:avLst/>
          </a:prstGeom>
          <a:noFill/>
        </p:spPr>
        <p:txBody>
          <a:bodyPr wrap="square" rtlCol="0">
            <a:spAutoFit/>
          </a:bodyPr>
          <a:lstStyle/>
          <a:p>
            <a:r>
              <a:rPr lang="tr-TR" b="1" dirty="0"/>
              <a:t>29.32 Motorlu Kara Taşıtları İçin Diğer Parça ve Aksesuarların İmalatı</a:t>
            </a:r>
          </a:p>
          <a:p>
            <a:r>
              <a:rPr lang="tr-TR" b="1" dirty="0"/>
              <a:t>(https://cdniys.tarimorman.gov.tr/api/File/GetGaleriFile/502/DosyaGaleri/8369/01.pdf)</a:t>
            </a:r>
          </a:p>
        </p:txBody>
      </p:sp>
      <p:pic>
        <p:nvPicPr>
          <p:cNvPr id="6" name="Resim 5">
            <a:extLst>
              <a:ext uri="{FF2B5EF4-FFF2-40B4-BE49-F238E27FC236}">
                <a16:creationId xmlns:a16="http://schemas.microsoft.com/office/drawing/2014/main" id="{BAD4E818-34E5-FE83-AB82-E2B8DCF99CE3}"/>
              </a:ext>
            </a:extLst>
          </p:cNvPr>
          <p:cNvPicPr>
            <a:picLocks noChangeAspect="1"/>
          </p:cNvPicPr>
          <p:nvPr/>
        </p:nvPicPr>
        <p:blipFill>
          <a:blip r:embed="rId5"/>
          <a:stretch>
            <a:fillRect/>
          </a:stretch>
        </p:blipFill>
        <p:spPr>
          <a:xfrm>
            <a:off x="2777350" y="3055882"/>
            <a:ext cx="5845789" cy="2845005"/>
          </a:xfrm>
          <a:prstGeom prst="rect">
            <a:avLst/>
          </a:prstGeom>
        </p:spPr>
      </p:pic>
      <p:pic>
        <p:nvPicPr>
          <p:cNvPr id="7" name="Resim 6">
            <a:extLst>
              <a:ext uri="{FF2B5EF4-FFF2-40B4-BE49-F238E27FC236}">
                <a16:creationId xmlns:a16="http://schemas.microsoft.com/office/drawing/2014/main" id="{DB743D0D-FA4B-AEE7-12B1-3DB15220B490}"/>
              </a:ext>
            </a:extLst>
          </p:cNvPr>
          <p:cNvPicPr>
            <a:picLocks noChangeAspect="1"/>
          </p:cNvPicPr>
          <p:nvPr/>
        </p:nvPicPr>
        <p:blipFill>
          <a:blip r:embed="rId6"/>
          <a:stretch>
            <a:fillRect/>
          </a:stretch>
        </p:blipFill>
        <p:spPr>
          <a:xfrm>
            <a:off x="2545290" y="2309411"/>
            <a:ext cx="6309907" cy="541067"/>
          </a:xfrm>
          <a:prstGeom prst="rect">
            <a:avLst/>
          </a:prstGeom>
        </p:spPr>
      </p:pic>
    </p:spTree>
    <p:extLst>
      <p:ext uri="{BB962C8B-B14F-4D97-AF65-F5344CB8AC3E}">
        <p14:creationId xmlns:p14="http://schemas.microsoft.com/office/powerpoint/2010/main" val="40556273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E5684-1EAC-0E77-6500-EAFD02B85124}"/>
            </a:ext>
          </a:extLst>
        </p:cNvPr>
        <p:cNvGrpSpPr/>
        <p:nvPr/>
      </p:nvGrpSpPr>
      <p:grpSpPr>
        <a:xfrm>
          <a:off x="0" y="0"/>
          <a:ext cx="0" cy="0"/>
          <a:chOff x="0" y="0"/>
          <a:chExt cx="0" cy="0"/>
        </a:xfrm>
      </p:grpSpPr>
      <p:pic>
        <p:nvPicPr>
          <p:cNvPr id="9" name="İçerik Yer Tutucusu 8">
            <a:extLst>
              <a:ext uri="{FF2B5EF4-FFF2-40B4-BE49-F238E27FC236}">
                <a16:creationId xmlns:a16="http://schemas.microsoft.com/office/drawing/2014/main" id="{FACE8C28-A5AF-CB1D-B197-2A2FEC7D25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3" name="Resim 2">
            <a:extLst>
              <a:ext uri="{FF2B5EF4-FFF2-40B4-BE49-F238E27FC236}">
                <a16:creationId xmlns:a16="http://schemas.microsoft.com/office/drawing/2014/main" id="{7B39C928-2B1D-3733-6874-168DAAEE855C}"/>
              </a:ext>
            </a:extLst>
          </p:cNvPr>
          <p:cNvPicPr>
            <a:picLocks noChangeAspect="1"/>
          </p:cNvPicPr>
          <p:nvPr/>
        </p:nvPicPr>
        <p:blipFill>
          <a:blip r:embed="rId3"/>
          <a:stretch>
            <a:fillRect/>
          </a:stretch>
        </p:blipFill>
        <p:spPr>
          <a:xfrm>
            <a:off x="0" y="38644"/>
            <a:ext cx="1430767" cy="856445"/>
          </a:xfrm>
          <a:prstGeom prst="rect">
            <a:avLst/>
          </a:prstGeom>
        </p:spPr>
      </p:pic>
      <p:pic>
        <p:nvPicPr>
          <p:cNvPr id="4" name="Resim 3">
            <a:extLst>
              <a:ext uri="{FF2B5EF4-FFF2-40B4-BE49-F238E27FC236}">
                <a16:creationId xmlns:a16="http://schemas.microsoft.com/office/drawing/2014/main" id="{B925DCF2-E224-A326-B4BA-37503E37D76D}"/>
              </a:ext>
            </a:extLst>
          </p:cNvPr>
          <p:cNvPicPr>
            <a:picLocks noChangeAspect="1"/>
          </p:cNvPicPr>
          <p:nvPr/>
        </p:nvPicPr>
        <p:blipFill>
          <a:blip r:embed="rId4"/>
          <a:stretch>
            <a:fillRect/>
          </a:stretch>
        </p:blipFill>
        <p:spPr>
          <a:xfrm>
            <a:off x="10531736" y="0"/>
            <a:ext cx="1660264" cy="1319114"/>
          </a:xfrm>
          <a:prstGeom prst="rect">
            <a:avLst/>
          </a:prstGeom>
        </p:spPr>
      </p:pic>
      <p:sp>
        <p:nvSpPr>
          <p:cNvPr id="2" name="Metin kutusu 1">
            <a:extLst>
              <a:ext uri="{FF2B5EF4-FFF2-40B4-BE49-F238E27FC236}">
                <a16:creationId xmlns:a16="http://schemas.microsoft.com/office/drawing/2014/main" id="{1DB9AA1D-1FB9-97DA-398B-F56851A64363}"/>
              </a:ext>
            </a:extLst>
          </p:cNvPr>
          <p:cNvSpPr txBox="1"/>
          <p:nvPr/>
        </p:nvSpPr>
        <p:spPr>
          <a:xfrm>
            <a:off x="1902535" y="292467"/>
            <a:ext cx="8195674" cy="707886"/>
          </a:xfrm>
          <a:prstGeom prst="rect">
            <a:avLst/>
          </a:prstGeom>
          <a:noFill/>
        </p:spPr>
        <p:txBody>
          <a:bodyPr wrap="square" rtlCol="0">
            <a:spAutoFit/>
          </a:bodyPr>
          <a:lstStyle/>
          <a:p>
            <a:pPr algn="just"/>
            <a:r>
              <a:rPr lang="tr-TR" sz="2000" b="0" i="0" dirty="0">
                <a:solidFill>
                  <a:srgbClr val="000000"/>
                </a:solidFill>
                <a:effectLst/>
              </a:rPr>
              <a:t>Bakanlık web sitesinde ilgili rehber dokümanlar </a:t>
            </a:r>
            <a:r>
              <a:rPr lang="tr-TR" sz="2000" dirty="0">
                <a:solidFill>
                  <a:srgbClr val="000000"/>
                </a:solidFill>
              </a:rPr>
              <a:t>yer almaktadır. </a:t>
            </a:r>
          </a:p>
          <a:p>
            <a:pPr algn="just"/>
            <a:r>
              <a:rPr lang="tr-TR" sz="2000" dirty="0">
                <a:solidFill>
                  <a:srgbClr val="000000"/>
                </a:solidFill>
              </a:rPr>
              <a:t>(https://www.suverimliligi.gov.tr/home/yayinlar#endustriyel-su-verimliliği)</a:t>
            </a:r>
            <a:endParaRPr lang="tr-TR" sz="2000" b="0" i="0" dirty="0">
              <a:solidFill>
                <a:srgbClr val="000000"/>
              </a:solidFill>
              <a:effectLst/>
            </a:endParaRPr>
          </a:p>
        </p:txBody>
      </p:sp>
      <p:sp>
        <p:nvSpPr>
          <p:cNvPr id="5" name="Metin kutusu 4">
            <a:extLst>
              <a:ext uri="{FF2B5EF4-FFF2-40B4-BE49-F238E27FC236}">
                <a16:creationId xmlns:a16="http://schemas.microsoft.com/office/drawing/2014/main" id="{6A309E08-55BE-0150-181C-762A293D0D8B}"/>
              </a:ext>
            </a:extLst>
          </p:cNvPr>
          <p:cNvSpPr txBox="1"/>
          <p:nvPr/>
        </p:nvSpPr>
        <p:spPr>
          <a:xfrm>
            <a:off x="1902535" y="1100493"/>
            <a:ext cx="10289465" cy="646331"/>
          </a:xfrm>
          <a:prstGeom prst="rect">
            <a:avLst/>
          </a:prstGeom>
          <a:noFill/>
        </p:spPr>
        <p:txBody>
          <a:bodyPr wrap="square" rtlCol="0">
            <a:spAutoFit/>
          </a:bodyPr>
          <a:lstStyle/>
          <a:p>
            <a:r>
              <a:rPr lang="tr-TR" b="1" dirty="0"/>
              <a:t>29.32 Motorlu Kara Taşıtları İçin Diğer Parça ve Aksesuarların İmalatı</a:t>
            </a:r>
          </a:p>
          <a:p>
            <a:r>
              <a:rPr lang="tr-TR" b="1" dirty="0"/>
              <a:t>(https://cdniys.tarimorman.gov.tr/api/File/GetGaleriFile/502/DosyaGaleri/8369/01.pdf)</a:t>
            </a:r>
          </a:p>
        </p:txBody>
      </p:sp>
      <p:pic>
        <p:nvPicPr>
          <p:cNvPr id="6" name="Resim 5">
            <a:extLst>
              <a:ext uri="{FF2B5EF4-FFF2-40B4-BE49-F238E27FC236}">
                <a16:creationId xmlns:a16="http://schemas.microsoft.com/office/drawing/2014/main" id="{EABC6A81-374D-2B53-297E-734AD3EAA14A}"/>
              </a:ext>
            </a:extLst>
          </p:cNvPr>
          <p:cNvPicPr>
            <a:picLocks noChangeAspect="1"/>
          </p:cNvPicPr>
          <p:nvPr/>
        </p:nvPicPr>
        <p:blipFill>
          <a:blip r:embed="rId5"/>
          <a:stretch>
            <a:fillRect/>
          </a:stretch>
        </p:blipFill>
        <p:spPr>
          <a:xfrm>
            <a:off x="2777350" y="3055882"/>
            <a:ext cx="5845789" cy="2845005"/>
          </a:xfrm>
          <a:prstGeom prst="rect">
            <a:avLst/>
          </a:prstGeom>
        </p:spPr>
      </p:pic>
      <p:pic>
        <p:nvPicPr>
          <p:cNvPr id="7" name="Resim 6">
            <a:extLst>
              <a:ext uri="{FF2B5EF4-FFF2-40B4-BE49-F238E27FC236}">
                <a16:creationId xmlns:a16="http://schemas.microsoft.com/office/drawing/2014/main" id="{E6078F56-DE6B-FF0A-C443-789E8E130D87}"/>
              </a:ext>
            </a:extLst>
          </p:cNvPr>
          <p:cNvPicPr>
            <a:picLocks noChangeAspect="1"/>
          </p:cNvPicPr>
          <p:nvPr/>
        </p:nvPicPr>
        <p:blipFill>
          <a:blip r:embed="rId6"/>
          <a:stretch>
            <a:fillRect/>
          </a:stretch>
        </p:blipFill>
        <p:spPr>
          <a:xfrm>
            <a:off x="2545290" y="2309411"/>
            <a:ext cx="6309907" cy="541067"/>
          </a:xfrm>
          <a:prstGeom prst="rect">
            <a:avLst/>
          </a:prstGeom>
        </p:spPr>
      </p:pic>
    </p:spTree>
    <p:extLst>
      <p:ext uri="{BB962C8B-B14F-4D97-AF65-F5344CB8AC3E}">
        <p14:creationId xmlns:p14="http://schemas.microsoft.com/office/powerpoint/2010/main" val="22931199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B0623-5631-A16D-869A-3EDA96F84704}"/>
            </a:ext>
          </a:extLst>
        </p:cNvPr>
        <p:cNvGrpSpPr/>
        <p:nvPr/>
      </p:nvGrpSpPr>
      <p:grpSpPr>
        <a:xfrm>
          <a:off x="0" y="0"/>
          <a:ext cx="0" cy="0"/>
          <a:chOff x="0" y="0"/>
          <a:chExt cx="0" cy="0"/>
        </a:xfrm>
      </p:grpSpPr>
      <p:pic>
        <p:nvPicPr>
          <p:cNvPr id="9" name="İçerik Yer Tutucusu 8">
            <a:extLst>
              <a:ext uri="{FF2B5EF4-FFF2-40B4-BE49-F238E27FC236}">
                <a16:creationId xmlns:a16="http://schemas.microsoft.com/office/drawing/2014/main" id="{EC7EF31F-3ECA-96E5-0C59-9AB16B99873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3" name="Resim 2">
            <a:extLst>
              <a:ext uri="{FF2B5EF4-FFF2-40B4-BE49-F238E27FC236}">
                <a16:creationId xmlns:a16="http://schemas.microsoft.com/office/drawing/2014/main" id="{08DA61AE-A502-BD81-EA3E-22BCC9C80E58}"/>
              </a:ext>
            </a:extLst>
          </p:cNvPr>
          <p:cNvPicPr>
            <a:picLocks noChangeAspect="1"/>
          </p:cNvPicPr>
          <p:nvPr/>
        </p:nvPicPr>
        <p:blipFill>
          <a:blip r:embed="rId3"/>
          <a:stretch>
            <a:fillRect/>
          </a:stretch>
        </p:blipFill>
        <p:spPr>
          <a:xfrm>
            <a:off x="0" y="38644"/>
            <a:ext cx="1430767" cy="856445"/>
          </a:xfrm>
          <a:prstGeom prst="rect">
            <a:avLst/>
          </a:prstGeom>
        </p:spPr>
      </p:pic>
      <p:pic>
        <p:nvPicPr>
          <p:cNvPr id="4" name="Resim 3">
            <a:extLst>
              <a:ext uri="{FF2B5EF4-FFF2-40B4-BE49-F238E27FC236}">
                <a16:creationId xmlns:a16="http://schemas.microsoft.com/office/drawing/2014/main" id="{E741CEA0-7785-D83B-F36D-03EA7EBDA534}"/>
              </a:ext>
            </a:extLst>
          </p:cNvPr>
          <p:cNvPicPr>
            <a:picLocks noChangeAspect="1"/>
          </p:cNvPicPr>
          <p:nvPr/>
        </p:nvPicPr>
        <p:blipFill>
          <a:blip r:embed="rId4"/>
          <a:stretch>
            <a:fillRect/>
          </a:stretch>
        </p:blipFill>
        <p:spPr>
          <a:xfrm>
            <a:off x="10531736" y="0"/>
            <a:ext cx="1660264" cy="1319114"/>
          </a:xfrm>
          <a:prstGeom prst="rect">
            <a:avLst/>
          </a:prstGeom>
        </p:spPr>
      </p:pic>
      <p:sp>
        <p:nvSpPr>
          <p:cNvPr id="2" name="Metin kutusu 1">
            <a:extLst>
              <a:ext uri="{FF2B5EF4-FFF2-40B4-BE49-F238E27FC236}">
                <a16:creationId xmlns:a16="http://schemas.microsoft.com/office/drawing/2014/main" id="{A6B952C8-52DA-EF4F-CEAB-28B34A19C25D}"/>
              </a:ext>
            </a:extLst>
          </p:cNvPr>
          <p:cNvSpPr txBox="1"/>
          <p:nvPr/>
        </p:nvSpPr>
        <p:spPr>
          <a:xfrm>
            <a:off x="1538636" y="127597"/>
            <a:ext cx="8195674" cy="707886"/>
          </a:xfrm>
          <a:prstGeom prst="rect">
            <a:avLst/>
          </a:prstGeom>
          <a:noFill/>
        </p:spPr>
        <p:txBody>
          <a:bodyPr wrap="square" rtlCol="0">
            <a:spAutoFit/>
          </a:bodyPr>
          <a:lstStyle/>
          <a:p>
            <a:pPr algn="just"/>
            <a:r>
              <a:rPr lang="tr-TR" sz="2000" b="0" i="0" dirty="0">
                <a:solidFill>
                  <a:srgbClr val="000000"/>
                </a:solidFill>
                <a:effectLst/>
              </a:rPr>
              <a:t>Bakanlık web sitesinde ilgili rehber dokümanlar </a:t>
            </a:r>
            <a:r>
              <a:rPr lang="tr-TR" sz="2000" dirty="0">
                <a:solidFill>
                  <a:srgbClr val="000000"/>
                </a:solidFill>
              </a:rPr>
              <a:t>yer almaktadır. </a:t>
            </a:r>
          </a:p>
          <a:p>
            <a:pPr algn="just"/>
            <a:r>
              <a:rPr lang="tr-TR" sz="2000" dirty="0">
                <a:solidFill>
                  <a:srgbClr val="000000"/>
                </a:solidFill>
              </a:rPr>
              <a:t>(https://www.suverimliligi.gov.tr/home/yayinlar#endustriyel-su-verimliliği)</a:t>
            </a:r>
            <a:endParaRPr lang="tr-TR" sz="2000" b="0" i="0" dirty="0">
              <a:solidFill>
                <a:srgbClr val="000000"/>
              </a:solidFill>
              <a:effectLst/>
            </a:endParaRPr>
          </a:p>
        </p:txBody>
      </p:sp>
      <p:sp>
        <p:nvSpPr>
          <p:cNvPr id="5" name="Metin kutusu 4">
            <a:extLst>
              <a:ext uri="{FF2B5EF4-FFF2-40B4-BE49-F238E27FC236}">
                <a16:creationId xmlns:a16="http://schemas.microsoft.com/office/drawing/2014/main" id="{37C98E1F-7F7C-8746-3F75-41C8865596C9}"/>
              </a:ext>
            </a:extLst>
          </p:cNvPr>
          <p:cNvSpPr txBox="1"/>
          <p:nvPr/>
        </p:nvSpPr>
        <p:spPr>
          <a:xfrm>
            <a:off x="1538636" y="935623"/>
            <a:ext cx="10289465" cy="646331"/>
          </a:xfrm>
          <a:prstGeom prst="rect">
            <a:avLst/>
          </a:prstGeom>
          <a:noFill/>
        </p:spPr>
        <p:txBody>
          <a:bodyPr wrap="square" rtlCol="0">
            <a:spAutoFit/>
          </a:bodyPr>
          <a:lstStyle/>
          <a:p>
            <a:r>
              <a:rPr lang="tr-TR" b="1" dirty="0"/>
              <a:t>29.32 Motorlu Kara Taşıtları İçin Diğer Parça ve Aksesuarların İmalatı</a:t>
            </a:r>
          </a:p>
          <a:p>
            <a:r>
              <a:rPr lang="tr-TR" b="1" dirty="0"/>
              <a:t>(https://cdniys.tarimorman.gov.tr/api/File/GetGaleriFile/502/DosyaGaleri/8369/01.pdf)</a:t>
            </a:r>
          </a:p>
        </p:txBody>
      </p:sp>
      <p:pic>
        <p:nvPicPr>
          <p:cNvPr id="6" name="Resim 5">
            <a:extLst>
              <a:ext uri="{FF2B5EF4-FFF2-40B4-BE49-F238E27FC236}">
                <a16:creationId xmlns:a16="http://schemas.microsoft.com/office/drawing/2014/main" id="{2507AA0B-FF8A-114C-B669-794E9740D51A}"/>
              </a:ext>
            </a:extLst>
          </p:cNvPr>
          <p:cNvPicPr>
            <a:picLocks noChangeAspect="1"/>
          </p:cNvPicPr>
          <p:nvPr/>
        </p:nvPicPr>
        <p:blipFill>
          <a:blip r:embed="rId5"/>
          <a:stretch>
            <a:fillRect/>
          </a:stretch>
        </p:blipFill>
        <p:spPr>
          <a:xfrm>
            <a:off x="2655633" y="1655575"/>
            <a:ext cx="6325148" cy="4846740"/>
          </a:xfrm>
          <a:prstGeom prst="rect">
            <a:avLst/>
          </a:prstGeom>
        </p:spPr>
      </p:pic>
    </p:spTree>
    <p:extLst>
      <p:ext uri="{BB962C8B-B14F-4D97-AF65-F5344CB8AC3E}">
        <p14:creationId xmlns:p14="http://schemas.microsoft.com/office/powerpoint/2010/main" val="16607979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1C84D-4100-BE77-C102-275C58324618}"/>
            </a:ext>
          </a:extLst>
        </p:cNvPr>
        <p:cNvGrpSpPr/>
        <p:nvPr/>
      </p:nvGrpSpPr>
      <p:grpSpPr>
        <a:xfrm>
          <a:off x="0" y="0"/>
          <a:ext cx="0" cy="0"/>
          <a:chOff x="0" y="0"/>
          <a:chExt cx="0" cy="0"/>
        </a:xfrm>
      </p:grpSpPr>
      <p:pic>
        <p:nvPicPr>
          <p:cNvPr id="9" name="İçerik Yer Tutucusu 8">
            <a:extLst>
              <a:ext uri="{FF2B5EF4-FFF2-40B4-BE49-F238E27FC236}">
                <a16:creationId xmlns:a16="http://schemas.microsoft.com/office/drawing/2014/main" id="{8A2627CF-A28D-D9D2-2B8F-6314D800853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3" name="Resim 2">
            <a:extLst>
              <a:ext uri="{FF2B5EF4-FFF2-40B4-BE49-F238E27FC236}">
                <a16:creationId xmlns:a16="http://schemas.microsoft.com/office/drawing/2014/main" id="{F4291A60-BF0F-DAD9-8208-AF9B985B9FE2}"/>
              </a:ext>
            </a:extLst>
          </p:cNvPr>
          <p:cNvPicPr>
            <a:picLocks noChangeAspect="1"/>
          </p:cNvPicPr>
          <p:nvPr/>
        </p:nvPicPr>
        <p:blipFill>
          <a:blip r:embed="rId3"/>
          <a:stretch>
            <a:fillRect/>
          </a:stretch>
        </p:blipFill>
        <p:spPr>
          <a:xfrm>
            <a:off x="0" y="38644"/>
            <a:ext cx="1430767" cy="856445"/>
          </a:xfrm>
          <a:prstGeom prst="rect">
            <a:avLst/>
          </a:prstGeom>
        </p:spPr>
      </p:pic>
      <p:pic>
        <p:nvPicPr>
          <p:cNvPr id="4" name="Resim 3">
            <a:extLst>
              <a:ext uri="{FF2B5EF4-FFF2-40B4-BE49-F238E27FC236}">
                <a16:creationId xmlns:a16="http://schemas.microsoft.com/office/drawing/2014/main" id="{95EC0827-3260-3887-D516-D3ED6AF2AFCE}"/>
              </a:ext>
            </a:extLst>
          </p:cNvPr>
          <p:cNvPicPr>
            <a:picLocks noChangeAspect="1"/>
          </p:cNvPicPr>
          <p:nvPr/>
        </p:nvPicPr>
        <p:blipFill>
          <a:blip r:embed="rId4"/>
          <a:stretch>
            <a:fillRect/>
          </a:stretch>
        </p:blipFill>
        <p:spPr>
          <a:xfrm>
            <a:off x="10531736" y="0"/>
            <a:ext cx="1660264" cy="1319114"/>
          </a:xfrm>
          <a:prstGeom prst="rect">
            <a:avLst/>
          </a:prstGeom>
        </p:spPr>
      </p:pic>
      <p:sp>
        <p:nvSpPr>
          <p:cNvPr id="2" name="Metin kutusu 1">
            <a:extLst>
              <a:ext uri="{FF2B5EF4-FFF2-40B4-BE49-F238E27FC236}">
                <a16:creationId xmlns:a16="http://schemas.microsoft.com/office/drawing/2014/main" id="{428649CE-700A-5006-984E-58877D6CD616}"/>
              </a:ext>
            </a:extLst>
          </p:cNvPr>
          <p:cNvSpPr txBox="1"/>
          <p:nvPr/>
        </p:nvSpPr>
        <p:spPr>
          <a:xfrm>
            <a:off x="1430767" y="187203"/>
            <a:ext cx="8195674" cy="707886"/>
          </a:xfrm>
          <a:prstGeom prst="rect">
            <a:avLst/>
          </a:prstGeom>
          <a:noFill/>
        </p:spPr>
        <p:txBody>
          <a:bodyPr wrap="square" rtlCol="0">
            <a:spAutoFit/>
          </a:bodyPr>
          <a:lstStyle/>
          <a:p>
            <a:pPr algn="just"/>
            <a:r>
              <a:rPr lang="tr-TR" sz="2000" b="0" i="0" dirty="0">
                <a:solidFill>
                  <a:srgbClr val="000000"/>
                </a:solidFill>
                <a:effectLst/>
              </a:rPr>
              <a:t>Bakanlık web sitesinde ilgili rehber dokümanlar </a:t>
            </a:r>
            <a:r>
              <a:rPr lang="tr-TR" sz="2000" dirty="0">
                <a:solidFill>
                  <a:srgbClr val="000000"/>
                </a:solidFill>
              </a:rPr>
              <a:t>yer almaktadır. </a:t>
            </a:r>
          </a:p>
          <a:p>
            <a:pPr algn="just"/>
            <a:r>
              <a:rPr lang="tr-TR" sz="2000" dirty="0">
                <a:solidFill>
                  <a:srgbClr val="000000"/>
                </a:solidFill>
              </a:rPr>
              <a:t>(https://www.suverimliligi.gov.tr/home/yayinlar#endustriyel-su-verimliliği)</a:t>
            </a:r>
            <a:endParaRPr lang="tr-TR" sz="2000" b="0" i="0" dirty="0">
              <a:solidFill>
                <a:srgbClr val="000000"/>
              </a:solidFill>
              <a:effectLst/>
            </a:endParaRPr>
          </a:p>
        </p:txBody>
      </p:sp>
      <p:sp>
        <p:nvSpPr>
          <p:cNvPr id="5" name="Metin kutusu 4">
            <a:extLst>
              <a:ext uri="{FF2B5EF4-FFF2-40B4-BE49-F238E27FC236}">
                <a16:creationId xmlns:a16="http://schemas.microsoft.com/office/drawing/2014/main" id="{0B3CC134-92E2-3FE0-E978-E163A9BC2B74}"/>
              </a:ext>
            </a:extLst>
          </p:cNvPr>
          <p:cNvSpPr txBox="1"/>
          <p:nvPr/>
        </p:nvSpPr>
        <p:spPr>
          <a:xfrm>
            <a:off x="1430767" y="995229"/>
            <a:ext cx="10289465" cy="646331"/>
          </a:xfrm>
          <a:prstGeom prst="rect">
            <a:avLst/>
          </a:prstGeom>
          <a:noFill/>
        </p:spPr>
        <p:txBody>
          <a:bodyPr wrap="square" rtlCol="0">
            <a:spAutoFit/>
          </a:bodyPr>
          <a:lstStyle/>
          <a:p>
            <a:r>
              <a:rPr lang="tr-TR" b="1" dirty="0"/>
              <a:t>29.32 Motorlu Kara Taşıtları İçin Diğer Parça ve Aksesuarların İmalatı</a:t>
            </a:r>
          </a:p>
          <a:p>
            <a:r>
              <a:rPr lang="tr-TR" b="1" dirty="0"/>
              <a:t>(https://cdniys.tarimorman.gov.tr/api/File/GetGaleriFile/502/DosyaGaleri/8369/01.pdf)</a:t>
            </a:r>
          </a:p>
        </p:txBody>
      </p:sp>
      <p:pic>
        <p:nvPicPr>
          <p:cNvPr id="6" name="Resim 5">
            <a:extLst>
              <a:ext uri="{FF2B5EF4-FFF2-40B4-BE49-F238E27FC236}">
                <a16:creationId xmlns:a16="http://schemas.microsoft.com/office/drawing/2014/main" id="{DCFCF9FD-EC6C-0317-6F60-D5283DB29E91}"/>
              </a:ext>
            </a:extLst>
          </p:cNvPr>
          <p:cNvPicPr>
            <a:picLocks noChangeAspect="1"/>
          </p:cNvPicPr>
          <p:nvPr/>
        </p:nvPicPr>
        <p:blipFill>
          <a:blip r:embed="rId5"/>
          <a:stretch>
            <a:fillRect/>
          </a:stretch>
        </p:blipFill>
        <p:spPr>
          <a:xfrm>
            <a:off x="3056223" y="3016558"/>
            <a:ext cx="6262883" cy="2304358"/>
          </a:xfrm>
          <a:prstGeom prst="rect">
            <a:avLst/>
          </a:prstGeom>
        </p:spPr>
      </p:pic>
      <p:pic>
        <p:nvPicPr>
          <p:cNvPr id="7" name="Resim 6">
            <a:extLst>
              <a:ext uri="{FF2B5EF4-FFF2-40B4-BE49-F238E27FC236}">
                <a16:creationId xmlns:a16="http://schemas.microsoft.com/office/drawing/2014/main" id="{8F71777C-9288-6E43-8BF9-33964B5A7BD2}"/>
              </a:ext>
            </a:extLst>
          </p:cNvPr>
          <p:cNvPicPr>
            <a:picLocks noChangeAspect="1"/>
          </p:cNvPicPr>
          <p:nvPr/>
        </p:nvPicPr>
        <p:blipFill>
          <a:blip r:embed="rId6"/>
          <a:stretch>
            <a:fillRect/>
          </a:stretch>
        </p:blipFill>
        <p:spPr>
          <a:xfrm>
            <a:off x="2941046" y="2270087"/>
            <a:ext cx="6480746" cy="541067"/>
          </a:xfrm>
          <a:prstGeom prst="rect">
            <a:avLst/>
          </a:prstGeom>
        </p:spPr>
      </p:pic>
    </p:spTree>
    <p:extLst>
      <p:ext uri="{BB962C8B-B14F-4D97-AF65-F5344CB8AC3E}">
        <p14:creationId xmlns:p14="http://schemas.microsoft.com/office/powerpoint/2010/main" val="22072236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7C359-5FA5-23A3-756F-C23064E2BB80}"/>
            </a:ext>
          </a:extLst>
        </p:cNvPr>
        <p:cNvGrpSpPr/>
        <p:nvPr/>
      </p:nvGrpSpPr>
      <p:grpSpPr>
        <a:xfrm>
          <a:off x="0" y="0"/>
          <a:ext cx="0" cy="0"/>
          <a:chOff x="0" y="0"/>
          <a:chExt cx="0" cy="0"/>
        </a:xfrm>
      </p:grpSpPr>
      <p:pic>
        <p:nvPicPr>
          <p:cNvPr id="9" name="İçerik Yer Tutucusu 8">
            <a:extLst>
              <a:ext uri="{FF2B5EF4-FFF2-40B4-BE49-F238E27FC236}">
                <a16:creationId xmlns:a16="http://schemas.microsoft.com/office/drawing/2014/main" id="{1CA625D4-AAA7-8F4B-3987-36176CE266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3" name="Resim 2">
            <a:extLst>
              <a:ext uri="{FF2B5EF4-FFF2-40B4-BE49-F238E27FC236}">
                <a16:creationId xmlns:a16="http://schemas.microsoft.com/office/drawing/2014/main" id="{A3CE846B-2D57-1E2E-9533-9E1AC119A828}"/>
              </a:ext>
            </a:extLst>
          </p:cNvPr>
          <p:cNvPicPr>
            <a:picLocks noChangeAspect="1"/>
          </p:cNvPicPr>
          <p:nvPr/>
        </p:nvPicPr>
        <p:blipFill>
          <a:blip r:embed="rId3"/>
          <a:stretch>
            <a:fillRect/>
          </a:stretch>
        </p:blipFill>
        <p:spPr>
          <a:xfrm>
            <a:off x="0" y="38644"/>
            <a:ext cx="1430767" cy="856445"/>
          </a:xfrm>
          <a:prstGeom prst="rect">
            <a:avLst/>
          </a:prstGeom>
        </p:spPr>
      </p:pic>
      <p:pic>
        <p:nvPicPr>
          <p:cNvPr id="4" name="Resim 3">
            <a:extLst>
              <a:ext uri="{FF2B5EF4-FFF2-40B4-BE49-F238E27FC236}">
                <a16:creationId xmlns:a16="http://schemas.microsoft.com/office/drawing/2014/main" id="{03D16AFB-2D29-703E-28AA-27C63F2A0160}"/>
              </a:ext>
            </a:extLst>
          </p:cNvPr>
          <p:cNvPicPr>
            <a:picLocks noChangeAspect="1"/>
          </p:cNvPicPr>
          <p:nvPr/>
        </p:nvPicPr>
        <p:blipFill>
          <a:blip r:embed="rId4"/>
          <a:stretch>
            <a:fillRect/>
          </a:stretch>
        </p:blipFill>
        <p:spPr>
          <a:xfrm>
            <a:off x="10531736" y="0"/>
            <a:ext cx="1660264" cy="1319114"/>
          </a:xfrm>
          <a:prstGeom prst="rect">
            <a:avLst/>
          </a:prstGeom>
        </p:spPr>
      </p:pic>
      <p:sp>
        <p:nvSpPr>
          <p:cNvPr id="8" name="Metin kutusu 7">
            <a:extLst>
              <a:ext uri="{FF2B5EF4-FFF2-40B4-BE49-F238E27FC236}">
                <a16:creationId xmlns:a16="http://schemas.microsoft.com/office/drawing/2014/main" id="{62AC62EB-EB83-4F9E-604D-707F71D7B873}"/>
              </a:ext>
            </a:extLst>
          </p:cNvPr>
          <p:cNvSpPr txBox="1"/>
          <p:nvPr/>
        </p:nvSpPr>
        <p:spPr>
          <a:xfrm>
            <a:off x="2606233" y="2065938"/>
            <a:ext cx="6979534" cy="1446550"/>
          </a:xfrm>
          <a:prstGeom prst="rect">
            <a:avLst/>
          </a:prstGeom>
          <a:noFill/>
        </p:spPr>
        <p:txBody>
          <a:bodyPr wrap="square" rtlCol="0">
            <a:spAutoFit/>
          </a:bodyPr>
          <a:lstStyle/>
          <a:p>
            <a:r>
              <a:rPr lang="tr-TR" sz="8800" dirty="0"/>
              <a:t>TEŞEKKÜRLER.</a:t>
            </a:r>
          </a:p>
        </p:txBody>
      </p:sp>
    </p:spTree>
    <p:extLst>
      <p:ext uri="{BB962C8B-B14F-4D97-AF65-F5344CB8AC3E}">
        <p14:creationId xmlns:p14="http://schemas.microsoft.com/office/powerpoint/2010/main" val="308981618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E3B91-C870-3292-7402-FF7553C6C569}"/>
            </a:ext>
          </a:extLst>
        </p:cNvPr>
        <p:cNvGrpSpPr/>
        <p:nvPr/>
      </p:nvGrpSpPr>
      <p:grpSpPr>
        <a:xfrm>
          <a:off x="0" y="0"/>
          <a:ext cx="0" cy="0"/>
          <a:chOff x="0" y="0"/>
          <a:chExt cx="0" cy="0"/>
        </a:xfrm>
      </p:grpSpPr>
      <p:pic>
        <p:nvPicPr>
          <p:cNvPr id="9" name="İçerik Yer Tutucusu 8">
            <a:extLst>
              <a:ext uri="{FF2B5EF4-FFF2-40B4-BE49-F238E27FC236}">
                <a16:creationId xmlns:a16="http://schemas.microsoft.com/office/drawing/2014/main" id="{5C6CCDC9-24B0-9A7E-0DC0-011B3AC290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Metin kutusu 1">
            <a:extLst>
              <a:ext uri="{FF2B5EF4-FFF2-40B4-BE49-F238E27FC236}">
                <a16:creationId xmlns:a16="http://schemas.microsoft.com/office/drawing/2014/main" id="{5464F05C-5E7F-4E7E-C416-52134BDC8884}"/>
              </a:ext>
            </a:extLst>
          </p:cNvPr>
          <p:cNvSpPr txBox="1"/>
          <p:nvPr/>
        </p:nvSpPr>
        <p:spPr>
          <a:xfrm>
            <a:off x="763793" y="2320109"/>
            <a:ext cx="8304903" cy="461665"/>
          </a:xfrm>
          <a:prstGeom prst="rect">
            <a:avLst/>
          </a:prstGeom>
          <a:noFill/>
        </p:spPr>
        <p:txBody>
          <a:bodyPr wrap="square" rtlCol="0">
            <a:spAutoFit/>
          </a:bodyPr>
          <a:lstStyle/>
          <a:p>
            <a:r>
              <a:rPr lang="tr-TR" sz="2400" b="1" dirty="0"/>
              <a:t>Birbirinden bağımsız farklı tesisler için</a:t>
            </a:r>
          </a:p>
        </p:txBody>
      </p:sp>
      <p:sp>
        <p:nvSpPr>
          <p:cNvPr id="3" name="Metin kutusu 2">
            <a:extLst>
              <a:ext uri="{FF2B5EF4-FFF2-40B4-BE49-F238E27FC236}">
                <a16:creationId xmlns:a16="http://schemas.microsoft.com/office/drawing/2014/main" id="{A5F46C06-1EA7-99AE-3EAC-A8E5C9D3D693}"/>
              </a:ext>
            </a:extLst>
          </p:cNvPr>
          <p:cNvSpPr txBox="1"/>
          <p:nvPr/>
        </p:nvSpPr>
        <p:spPr>
          <a:xfrm>
            <a:off x="570156" y="3106929"/>
            <a:ext cx="10843708" cy="2554545"/>
          </a:xfrm>
          <a:prstGeom prst="rect">
            <a:avLst/>
          </a:prstGeom>
          <a:noFill/>
        </p:spPr>
        <p:txBody>
          <a:bodyPr wrap="square" rtlCol="0">
            <a:spAutoFit/>
          </a:bodyPr>
          <a:lstStyle/>
          <a:p>
            <a:pPr marL="285750" indent="-285750">
              <a:buFont typeface="Arial" panose="020B0604020202020204" pitchFamily="34" charset="0"/>
              <a:buChar char="•"/>
            </a:pPr>
            <a:r>
              <a:rPr lang="tr-TR" sz="2000" dirty="0"/>
              <a:t>Başvuru sahibine ait, konum ve yerleşim olarak birbirinden bağımsız farklı fiziki yapılarda gerçekleştirilen üretim alanlarından Kılavuzun Ek-1’inde yer alan NACE kodlarında faaliyet gösterenler tespit edilerek bu üretim tesisleri için su verimliliği sistemi kurularak belge başvurusu yapılır. </a:t>
            </a:r>
          </a:p>
          <a:p>
            <a:pPr marL="285750" indent="-285750">
              <a:buFont typeface="Arial" panose="020B0604020202020204" pitchFamily="34" charset="0"/>
              <a:buChar char="•"/>
            </a:pPr>
            <a:endParaRPr lang="tr-TR" sz="2000" dirty="0"/>
          </a:p>
          <a:p>
            <a:pPr marL="285750" indent="-285750">
              <a:buFont typeface="Arial" panose="020B0604020202020204" pitchFamily="34" charset="0"/>
              <a:buChar char="•"/>
            </a:pPr>
            <a:r>
              <a:rPr lang="tr-TR" sz="2000" dirty="0"/>
              <a:t>Kılavuzun Ek-1’inde sayılan alanlarda üretim gerçekleştiren ancak farklı lokasyonlarda yer alan, konum ve yerleşim olarak </a:t>
            </a:r>
            <a:r>
              <a:rPr lang="tr-TR" sz="2000" dirty="0">
                <a:solidFill>
                  <a:srgbClr val="FF0000"/>
                </a:solidFill>
              </a:rPr>
              <a:t>birbirinden bağımsız her bir tesis için ayrı su verimliliği sistemi kurularak ayrı belge başvurusu yapılır.</a:t>
            </a:r>
          </a:p>
        </p:txBody>
      </p:sp>
      <p:sp>
        <p:nvSpPr>
          <p:cNvPr id="8" name="Başlık 6">
            <a:extLst>
              <a:ext uri="{FF2B5EF4-FFF2-40B4-BE49-F238E27FC236}">
                <a16:creationId xmlns:a16="http://schemas.microsoft.com/office/drawing/2014/main" id="{FA122EF8-C86B-A5E7-F11B-83FC00190DFF}"/>
              </a:ext>
            </a:extLst>
          </p:cNvPr>
          <p:cNvSpPr txBox="1">
            <a:spLocks/>
          </p:cNvSpPr>
          <p:nvPr/>
        </p:nvSpPr>
        <p:spPr>
          <a:xfrm>
            <a:off x="646664" y="1369788"/>
            <a:ext cx="11122202" cy="7877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dirty="0">
                <a:solidFill>
                  <a:srgbClr val="FF0000"/>
                </a:solidFill>
                <a:latin typeface="+mn-lt"/>
              </a:rPr>
              <a:t>Endüstriyel Su Verimliliği- Su Verimliliği Sistem Kurulum ve Mavi Su Verimliliği Belgesi Başvuru Kılavuzu</a:t>
            </a:r>
          </a:p>
        </p:txBody>
      </p:sp>
      <p:pic>
        <p:nvPicPr>
          <p:cNvPr id="4" name="Resim 3">
            <a:extLst>
              <a:ext uri="{FF2B5EF4-FFF2-40B4-BE49-F238E27FC236}">
                <a16:creationId xmlns:a16="http://schemas.microsoft.com/office/drawing/2014/main" id="{7DE40C9C-4827-65A0-1EE9-4A2FF4AD05F5}"/>
              </a:ext>
            </a:extLst>
          </p:cNvPr>
          <p:cNvPicPr>
            <a:picLocks noChangeAspect="1"/>
          </p:cNvPicPr>
          <p:nvPr/>
        </p:nvPicPr>
        <p:blipFill>
          <a:blip r:embed="rId3"/>
          <a:stretch>
            <a:fillRect/>
          </a:stretch>
        </p:blipFill>
        <p:spPr>
          <a:xfrm>
            <a:off x="0" y="38644"/>
            <a:ext cx="1430767" cy="856445"/>
          </a:xfrm>
          <a:prstGeom prst="rect">
            <a:avLst/>
          </a:prstGeom>
        </p:spPr>
      </p:pic>
      <p:pic>
        <p:nvPicPr>
          <p:cNvPr id="5" name="Resim 4">
            <a:extLst>
              <a:ext uri="{FF2B5EF4-FFF2-40B4-BE49-F238E27FC236}">
                <a16:creationId xmlns:a16="http://schemas.microsoft.com/office/drawing/2014/main" id="{70939CC2-D2F1-EA87-BAF3-FB0F5F3574AC}"/>
              </a:ext>
            </a:extLst>
          </p:cNvPr>
          <p:cNvPicPr>
            <a:picLocks noChangeAspect="1"/>
          </p:cNvPicPr>
          <p:nvPr/>
        </p:nvPicPr>
        <p:blipFill>
          <a:blip r:embed="rId4"/>
          <a:stretch>
            <a:fillRect/>
          </a:stretch>
        </p:blipFill>
        <p:spPr>
          <a:xfrm>
            <a:off x="10531736" y="0"/>
            <a:ext cx="1660264" cy="1319114"/>
          </a:xfrm>
          <a:prstGeom prst="rect">
            <a:avLst/>
          </a:prstGeom>
        </p:spPr>
      </p:pic>
    </p:spTree>
    <p:extLst>
      <p:ext uri="{BB962C8B-B14F-4D97-AF65-F5344CB8AC3E}">
        <p14:creationId xmlns:p14="http://schemas.microsoft.com/office/powerpoint/2010/main" val="9418114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74030-DF35-25E4-C516-4923E33DE107}"/>
            </a:ext>
          </a:extLst>
        </p:cNvPr>
        <p:cNvGrpSpPr/>
        <p:nvPr/>
      </p:nvGrpSpPr>
      <p:grpSpPr>
        <a:xfrm>
          <a:off x="0" y="0"/>
          <a:ext cx="0" cy="0"/>
          <a:chOff x="0" y="0"/>
          <a:chExt cx="0" cy="0"/>
        </a:xfrm>
      </p:grpSpPr>
      <p:sp>
        <p:nvSpPr>
          <p:cNvPr id="6" name="Başlık 6">
            <a:extLst>
              <a:ext uri="{FF2B5EF4-FFF2-40B4-BE49-F238E27FC236}">
                <a16:creationId xmlns:a16="http://schemas.microsoft.com/office/drawing/2014/main" id="{EBCD3326-FE50-EA33-B3AC-AB913233AE39}"/>
              </a:ext>
            </a:extLst>
          </p:cNvPr>
          <p:cNvSpPr>
            <a:spLocks noGrp="1"/>
          </p:cNvSpPr>
          <p:nvPr>
            <p:ph type="title"/>
          </p:nvPr>
        </p:nvSpPr>
        <p:spPr>
          <a:xfrm>
            <a:off x="108782" y="1158401"/>
            <a:ext cx="11122202" cy="787743"/>
          </a:xfrm>
        </p:spPr>
        <p:txBody>
          <a:bodyPr>
            <a:normAutofit/>
          </a:bodyPr>
          <a:lstStyle/>
          <a:p>
            <a:r>
              <a:rPr lang="tr-TR" sz="2000" b="1" dirty="0">
                <a:solidFill>
                  <a:srgbClr val="FF0000"/>
                </a:solidFill>
                <a:latin typeface="+mn-lt"/>
              </a:rPr>
              <a:t>Endüstriyel Su Verimliliği- Su Verimliliği Sistem Kurulum ve Mavi Su Verimliliği Belgesi Başvuru Kılavuzu</a:t>
            </a:r>
          </a:p>
        </p:txBody>
      </p:sp>
      <p:pic>
        <p:nvPicPr>
          <p:cNvPr id="9" name="İçerik Yer Tutucusu 8">
            <a:extLst>
              <a:ext uri="{FF2B5EF4-FFF2-40B4-BE49-F238E27FC236}">
                <a16:creationId xmlns:a16="http://schemas.microsoft.com/office/drawing/2014/main" id="{18B4B234-85F7-EBE3-B7E0-A8AFD6E047A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Metin kutusu 1">
            <a:extLst>
              <a:ext uri="{FF2B5EF4-FFF2-40B4-BE49-F238E27FC236}">
                <a16:creationId xmlns:a16="http://schemas.microsoft.com/office/drawing/2014/main" id="{73125F4A-61B1-4328-A364-EB81A9E599A2}"/>
              </a:ext>
            </a:extLst>
          </p:cNvPr>
          <p:cNvSpPr txBox="1"/>
          <p:nvPr/>
        </p:nvSpPr>
        <p:spPr>
          <a:xfrm>
            <a:off x="860614" y="1814757"/>
            <a:ext cx="8304903" cy="461665"/>
          </a:xfrm>
          <a:prstGeom prst="rect">
            <a:avLst/>
          </a:prstGeom>
          <a:noFill/>
        </p:spPr>
        <p:txBody>
          <a:bodyPr wrap="square" rtlCol="0">
            <a:spAutoFit/>
          </a:bodyPr>
          <a:lstStyle/>
          <a:p>
            <a:r>
              <a:rPr lang="tr-TR" sz="2400" b="1" dirty="0"/>
              <a:t>Birden fazla NACE kodunda üretim yapan tesisler için;</a:t>
            </a:r>
          </a:p>
        </p:txBody>
      </p:sp>
      <p:sp>
        <p:nvSpPr>
          <p:cNvPr id="3" name="Metin kutusu 2">
            <a:extLst>
              <a:ext uri="{FF2B5EF4-FFF2-40B4-BE49-F238E27FC236}">
                <a16:creationId xmlns:a16="http://schemas.microsoft.com/office/drawing/2014/main" id="{0DFD23AE-B2C1-10C2-E064-684C0E6C1B23}"/>
              </a:ext>
            </a:extLst>
          </p:cNvPr>
          <p:cNvSpPr txBox="1"/>
          <p:nvPr/>
        </p:nvSpPr>
        <p:spPr>
          <a:xfrm>
            <a:off x="718969" y="2421365"/>
            <a:ext cx="10754061" cy="3970318"/>
          </a:xfrm>
          <a:prstGeom prst="rect">
            <a:avLst/>
          </a:prstGeom>
          <a:noFill/>
        </p:spPr>
        <p:txBody>
          <a:bodyPr wrap="square" rtlCol="0">
            <a:spAutoFit/>
          </a:bodyPr>
          <a:lstStyle/>
          <a:p>
            <a:pPr marL="285750" indent="-285750">
              <a:buFont typeface="Arial" panose="020B0604020202020204" pitchFamily="34" charset="0"/>
              <a:buChar char="•"/>
            </a:pPr>
            <a:r>
              <a:rPr lang="tr-TR" dirty="0"/>
              <a:t>Aynı tesis içerisinde, ortak üretim alanlarında, Kılavuzda sayılan NACE Kodlarından birden fazla NACE Kodunda farklı üretimlerin gerçekleştirildiği hallerde fiziki tesis bütünlüğü gözetilerek bütün NACE kodlarını içerecek şekilde tek bir belge düzenlenir. </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Kılavuzda sayılan faaliyetler kapsamında; birden fazla üretim faaliyeti için yükümlülüğü bulunan işletmelerde; faaliyetlerin fiziksel olarak birbirinden bağımsız ancak birbirine bağlı entegre su-hammadde-üretim-personel-atıksu akışları bulunması halinde söz konusu entegre yapı içerisinde gerçekleştirilen faaliyetleri kapsayacak şekilde birbiriyle ilişkili fiziki birimlerin toplamı için su verimliliği sistemi kurularak tek bir belge başvurusu yapılır.</a:t>
            </a:r>
          </a:p>
          <a:p>
            <a:pPr marL="285750" indent="-285750">
              <a:buFont typeface="Arial" panose="020B0604020202020204" pitchFamily="34" charset="0"/>
              <a:buChar char="•"/>
            </a:pPr>
            <a:endParaRPr lang="tr-TR" dirty="0">
              <a:solidFill>
                <a:srgbClr val="FF0000"/>
              </a:solidFill>
            </a:endParaRPr>
          </a:p>
          <a:p>
            <a:pPr marL="285750" indent="-285750">
              <a:buFont typeface="Arial" panose="020B0604020202020204" pitchFamily="34" charset="0"/>
              <a:buChar char="•"/>
            </a:pPr>
            <a:r>
              <a:rPr lang="tr-TR" dirty="0"/>
              <a:t>Aynı tesis içerisinde hem Kılavuzun Ek-1’inde yer alan ve hem de Kılavuzda yer almayan NACE kodları kapsamında birlikte ve su-atıksu-personel-hammadde-üretim hatları açısından entegre şekilde üretim yapılması halinde, Kılavuzda sayılmayan üretim alanları da dahil tüm NACE kodlarıyla ilişkili üretim-su-atıksu-personel vb. bilgilerinin tamamı birlikte beyan edilir.</a:t>
            </a:r>
            <a:endParaRPr lang="tr-TR" dirty="0">
              <a:solidFill>
                <a:srgbClr val="FF0000"/>
              </a:solidFill>
            </a:endParaRPr>
          </a:p>
        </p:txBody>
      </p:sp>
      <p:pic>
        <p:nvPicPr>
          <p:cNvPr id="4" name="Resim 3">
            <a:extLst>
              <a:ext uri="{FF2B5EF4-FFF2-40B4-BE49-F238E27FC236}">
                <a16:creationId xmlns:a16="http://schemas.microsoft.com/office/drawing/2014/main" id="{077FE79E-CB2B-7C58-A602-AC09F6248410}"/>
              </a:ext>
            </a:extLst>
          </p:cNvPr>
          <p:cNvPicPr>
            <a:picLocks noChangeAspect="1"/>
          </p:cNvPicPr>
          <p:nvPr/>
        </p:nvPicPr>
        <p:blipFill>
          <a:blip r:embed="rId3"/>
          <a:stretch>
            <a:fillRect/>
          </a:stretch>
        </p:blipFill>
        <p:spPr>
          <a:xfrm>
            <a:off x="0" y="38644"/>
            <a:ext cx="1430767" cy="856445"/>
          </a:xfrm>
          <a:prstGeom prst="rect">
            <a:avLst/>
          </a:prstGeom>
        </p:spPr>
      </p:pic>
      <p:pic>
        <p:nvPicPr>
          <p:cNvPr id="5" name="Resim 4">
            <a:extLst>
              <a:ext uri="{FF2B5EF4-FFF2-40B4-BE49-F238E27FC236}">
                <a16:creationId xmlns:a16="http://schemas.microsoft.com/office/drawing/2014/main" id="{401AED6F-8D73-3654-9C8C-247DF5A38F82}"/>
              </a:ext>
            </a:extLst>
          </p:cNvPr>
          <p:cNvPicPr>
            <a:picLocks noChangeAspect="1"/>
          </p:cNvPicPr>
          <p:nvPr/>
        </p:nvPicPr>
        <p:blipFill>
          <a:blip r:embed="rId4"/>
          <a:stretch>
            <a:fillRect/>
          </a:stretch>
        </p:blipFill>
        <p:spPr>
          <a:xfrm>
            <a:off x="10531736" y="0"/>
            <a:ext cx="1660264" cy="1319114"/>
          </a:xfrm>
          <a:prstGeom prst="rect">
            <a:avLst/>
          </a:prstGeom>
        </p:spPr>
      </p:pic>
    </p:spTree>
    <p:extLst>
      <p:ext uri="{BB962C8B-B14F-4D97-AF65-F5344CB8AC3E}">
        <p14:creationId xmlns:p14="http://schemas.microsoft.com/office/powerpoint/2010/main" val="13992951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8523</TotalTime>
  <Words>6201</Words>
  <Application>Microsoft Office PowerPoint</Application>
  <PresentationFormat>Geniş ekran</PresentationFormat>
  <Paragraphs>505</Paragraphs>
  <Slides>78</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78</vt:i4>
      </vt:variant>
    </vt:vector>
  </HeadingPairs>
  <TitlesOfParts>
    <vt:vector size="86" baseType="lpstr">
      <vt:lpstr>-apple-system</vt:lpstr>
      <vt:lpstr>Arial</vt:lpstr>
      <vt:lpstr>Calibri</vt:lpstr>
      <vt:lpstr>Calibri Light</vt:lpstr>
      <vt:lpstr>inherit</vt:lpstr>
      <vt:lpstr>Times New Roman</vt:lpstr>
      <vt:lpstr>Wingdings</vt:lpstr>
      <vt:lpstr>Office Teması</vt:lpstr>
      <vt:lpstr>PowerPoint Sunusu</vt:lpstr>
      <vt:lpstr>Su Verimliliği Yönetmeliği Bilgilendirme Sunumu </vt:lpstr>
      <vt:lpstr>PowerPoint Sunusu</vt:lpstr>
      <vt:lpstr>Su Verimliliği Yönetmeliği R.G. Tarihi: 27.12.2024, R.G. Sayısı: 32765</vt:lpstr>
      <vt:lpstr>Su Verimliliği Yönetmeliği R.G. Tarihi: 27.12.2024, R.G. Sayısı: 32765</vt:lpstr>
      <vt:lpstr>Su Verimliliği Yönetmeliği R.G. Tarihi: 27.12.2024, R.G. Sayısı: 32765</vt:lpstr>
      <vt:lpstr>Endüstriyel Su Verimliliği- Su Verimliliği Sistem Kurulum ve Mavi Su Verimliliği Belgesi Başvuru Kılavuzu</vt:lpstr>
      <vt:lpstr>PowerPoint Sunusu</vt:lpstr>
      <vt:lpstr>Endüstriyel Su Verimliliği- Su Verimliliği Sistem Kurulum ve Mavi Su Verimliliği Belgesi Başvuru Kılavuzu</vt:lpstr>
      <vt:lpstr>Endüstriyel Su Verimliliği- Su Verimliliği Sistem Kurulum ve Mavi Su Verimliliği Belgesi Başvuru Kılavuzu</vt:lpstr>
      <vt:lpstr>Endüstriyel Su Verimliliği- Su Verimliliği Sistem Kurulum ve Mavi Su Verimliliği Belgesi Başvuru Kılavuzu</vt:lpstr>
      <vt:lpstr>Su Verimliliği Yönetmeliği R.G. Tarihi: 27.12.2024, R.G. Sayısı: 32765</vt:lpstr>
      <vt:lpstr>PowerPoint Sunusu</vt:lpstr>
      <vt:lpstr>PowerPoint Sunusu</vt:lpstr>
      <vt:lpstr>Su Verimliliği Yönetmeliği R.G. Tarihi: 27.12.2024, R.G. Sayısı: 32765</vt:lpstr>
      <vt:lpstr>Su Verimliliği Yönetmeliği R.G. Tarihi: 27.12.2024, R.G. Sayısı: 32765</vt:lpstr>
      <vt:lpstr>Su Verimliliği Yönetmeliği R.G. Tarihi: 27.12.2024, R.G. Sayısı: 32765</vt:lpstr>
      <vt:lpstr>Su Verimliliği Yönetmeliği R.G. Tarihi: 27.12.2024, R.G. Sayısı: 32765</vt:lpstr>
      <vt:lpstr>Su Verimliliği Yönetmeliği R.G. Tarihi: 27.12.2024, R.G. Sayısı: 32765</vt:lpstr>
      <vt:lpstr>Su Verimliliği Yönetmeliği R.G. Tarihi: 27.12.2024, R.G. Sayısı: 32765</vt:lpstr>
      <vt:lpstr>Su Verimliliği Yönetmeliği R.G. Tarihi: 27.12.2024, R.G. Sayısı: 32765</vt:lpstr>
      <vt:lpstr>Su Verimliliği Yönetmeliği R.G. Tarihi: 27.12.2024, R.G. Sayısı: 32765</vt:lpstr>
      <vt:lpstr>Su Verimliliği Yönetmeliği R.G. Tarihi: 27.12.2024, R.G. Sayısı: 32765</vt:lpstr>
      <vt:lpstr>Su Verimliliği Yönetmeliği R.G. Tarihi: 27.12.2024, R.G. Sayısı: 32765</vt:lpstr>
      <vt:lpstr>Su Verimliliği Yönetmeliği R.G. Tarihi: 27.12.2024, R.G. Sayısı: 32765</vt:lpstr>
      <vt:lpstr>Su Verimliliği Yönetmeliği R.G. Tarihi: 27.12.2024, R.G. Sayısı: 32765</vt:lpstr>
      <vt:lpstr>Su Verimliliği Yönetmeliği R.G. Tarihi: 27.12.2024, R.G. Sayısı: 32765</vt:lpstr>
      <vt:lpstr>Su Verimliliği Yönetmeliği R.G. Tarihi: 27.12.2024, R.G. Sayısı: 32765</vt:lpstr>
      <vt:lpstr>Su Verimliliği Yönetmeliği R.G. Tarihi: 27.12.2024, R.G. Sayısı: 32765</vt:lpstr>
      <vt:lpstr>PowerPoint Sunusu</vt:lpstr>
      <vt:lpstr>Su Verimliliği Yönetmeliği R.G. Tarihi: 27.12.2024, R.G. Sayısı: 32765</vt:lpstr>
      <vt:lpstr>Su Verimliliği Yönetmeliği R.G. Tarihi: 27.12.2024, R.G. Sayısı: 32765</vt:lpstr>
      <vt:lpstr>PowerPoint Sunusu</vt:lpstr>
      <vt:lpstr>PowerPoint Sunusu</vt:lpstr>
      <vt:lpstr>PowerPoint Sunusu</vt:lpstr>
      <vt:lpstr>PowerPoint Sunusu</vt:lpstr>
      <vt:lpstr>PowerPoint Sunusu</vt:lpstr>
      <vt:lpstr>Su Verimliliği Yönetmeliği R.G. Tarihi: 27.12.2024, R.G. Sayısı: 32765</vt:lpstr>
      <vt:lpstr>PowerPoint Sunusu</vt:lpstr>
      <vt:lpstr>Su Verimliliği Yönetmeliği R.G. Tarihi: 27.12.2024, R.G. Sayısı: 32765</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başlık</dc:title>
  <dc:creator>Özge KAĞNICI</dc:creator>
  <cp:lastModifiedBy>Özge KAĞNICI</cp:lastModifiedBy>
  <cp:revision>1559</cp:revision>
  <dcterms:created xsi:type="dcterms:W3CDTF">2023-02-22T11:21:20Z</dcterms:created>
  <dcterms:modified xsi:type="dcterms:W3CDTF">2026-06-05T10:45:57Z</dcterms:modified>
</cp:coreProperties>
</file>